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307" r:id="rId2"/>
    <p:sldId id="308" r:id="rId3"/>
    <p:sldId id="256" r:id="rId4"/>
    <p:sldId id="294" r:id="rId5"/>
    <p:sldId id="257" r:id="rId6"/>
    <p:sldId id="290" r:id="rId7"/>
    <p:sldId id="259" r:id="rId8"/>
    <p:sldId id="258" r:id="rId9"/>
    <p:sldId id="266" r:id="rId10"/>
    <p:sldId id="267" r:id="rId11"/>
    <p:sldId id="268" r:id="rId12"/>
    <p:sldId id="269" r:id="rId13"/>
    <p:sldId id="270" r:id="rId14"/>
    <p:sldId id="291" r:id="rId15"/>
    <p:sldId id="271" r:id="rId16"/>
    <p:sldId id="310" r:id="rId17"/>
    <p:sldId id="311" r:id="rId18"/>
    <p:sldId id="286" r:id="rId19"/>
    <p:sldId id="272" r:id="rId20"/>
    <p:sldId id="273" r:id="rId21"/>
    <p:sldId id="276" r:id="rId22"/>
    <p:sldId id="279" r:id="rId23"/>
    <p:sldId id="312" r:id="rId24"/>
    <p:sldId id="313" r:id="rId25"/>
    <p:sldId id="314" r:id="rId26"/>
    <p:sldId id="315" r:id="rId27"/>
    <p:sldId id="316" r:id="rId28"/>
    <p:sldId id="317" r:id="rId29"/>
    <p:sldId id="318" r:id="rId30"/>
    <p:sldId id="319" r:id="rId31"/>
    <p:sldId id="320" r:id="rId32"/>
    <p:sldId id="321" r:id="rId3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0066FF"/>
    <a:srgbClr val="993366"/>
    <a:srgbClr val="CC0099"/>
    <a:srgbClr val="9900CC"/>
    <a:srgbClr val="006600"/>
    <a:srgbClr val="1E207E"/>
    <a:srgbClr val="0000CC"/>
    <a:srgbClr val="612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0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89D09C0D-89C9-4566-9FD9-E05DC7C68C4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313691F-D972-41BF-A271-E63749546A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84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3691F-D972-41BF-A271-E63749546A1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2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92875"/>
            <a:ext cx="914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89416" y="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L7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>
          <a:xfrm>
            <a:off x="0" y="0"/>
            <a:ext cx="533400" cy="365125"/>
          </a:xfrm>
        </p:spPr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89416" y="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L7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L8-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L8-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L8-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38CA6-1381-4593-9762-65A1BFE6D56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9347E-9F38-4C3E-9699-FEEA50A5F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L8-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1.jp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3.wmf"/><Relationship Id="rId9" Type="http://schemas.openxmlformats.org/officeDocument/2006/relationships/image" Target="../media/image26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32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9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2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39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0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0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1.doc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41.wmf"/><Relationship Id="rId9" Type="http://schemas.openxmlformats.org/officeDocument/2006/relationships/image" Target="../media/image43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image" Target="../media/image47.jpg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46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4208245"/>
              </p:ext>
            </p:extLst>
          </p:nvPr>
        </p:nvGraphicFramePr>
        <p:xfrm>
          <a:off x="5116764" y="2967792"/>
          <a:ext cx="2679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90" name="Equation" r:id="rId3" imgW="2679480" imgH="761760" progId="Equation.DSMT4">
                  <p:embed/>
                </p:oleObj>
              </mc:Choice>
              <mc:Fallback>
                <p:oleObj name="Equation" r:id="rId3" imgW="26794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764" y="2967792"/>
                        <a:ext cx="26797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314185"/>
              </p:ext>
            </p:extLst>
          </p:nvPr>
        </p:nvGraphicFramePr>
        <p:xfrm>
          <a:off x="5047999" y="2365210"/>
          <a:ext cx="136683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91" name="Equation" r:id="rId5" imgW="1384200" imgH="406080" progId="Equation.DSMT4">
                  <p:embed/>
                </p:oleObj>
              </mc:Choice>
              <mc:Fallback>
                <p:oleObj name="Equation" r:id="rId5" imgW="13842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7999" y="2365210"/>
                        <a:ext cx="1366837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Pressure Drop in PBRs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76600" y="838200"/>
            <a:ext cx="2256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</a:t>
            </a:r>
            <a:r>
              <a:rPr lang="en-US" sz="2000" dirty="0" err="1" smtClean="0">
                <a:latin typeface="Arial"/>
                <a:cs typeface="Arial"/>
              </a:rPr>
              <a:t>kC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endParaRPr lang="en-US" sz="20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1160649" y="1230569"/>
            <a:ext cx="68227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dX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/</a:t>
            </a:r>
            <a:r>
              <a:rPr lang="en-US" sz="2000" dirty="0" err="1" smtClean="0"/>
              <a:t>dW</a:t>
            </a:r>
            <a:r>
              <a:rPr lang="en-US" sz="2000" dirty="0" smtClean="0"/>
              <a:t> for an isothermal ideal gas phase reaction with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03062" y="838200"/>
            <a:ext cx="2813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1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st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47800" y="1777493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47800" y="2317242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47800" y="3124200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47801" y="5404256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256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425121"/>
              </p:ext>
            </p:extLst>
          </p:nvPr>
        </p:nvGraphicFramePr>
        <p:xfrm>
          <a:off x="4572000" y="5353456"/>
          <a:ext cx="3902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92" name="Equation" r:id="rId7" imgW="3759120" imgH="838080" progId="Equation.DSMT4">
                  <p:embed/>
                </p:oleObj>
              </mc:Choice>
              <mc:Fallback>
                <p:oleObj name="Equation" r:id="rId7" imgW="375912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353456"/>
                        <a:ext cx="39020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/>
          <p:cNvSpPr/>
          <p:nvPr/>
        </p:nvSpPr>
        <p:spPr>
          <a:xfrm>
            <a:off x="5791200" y="2356583"/>
            <a:ext cx="743080" cy="50292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hape 45"/>
          <p:cNvCxnSpPr/>
          <p:nvPr/>
        </p:nvCxnSpPr>
        <p:spPr>
          <a:xfrm rot="5400000">
            <a:off x="6488876" y="1996756"/>
            <a:ext cx="548640" cy="475488"/>
          </a:xfrm>
          <a:prstGeom prst="bentConnector2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715000" y="2961290"/>
            <a:ext cx="2286000" cy="86868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Elbow Connector 48"/>
          <p:cNvCxnSpPr/>
          <p:nvPr/>
        </p:nvCxnSpPr>
        <p:spPr>
          <a:xfrm rot="16200000" flipH="1">
            <a:off x="6507480" y="2647752"/>
            <a:ext cx="365760" cy="274320"/>
          </a:xfrm>
          <a:prstGeom prst="bentConnector3">
            <a:avLst>
              <a:gd name="adj1" fmla="val 2709"/>
            </a:avLst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405091"/>
              </p:ext>
            </p:extLst>
          </p:nvPr>
        </p:nvGraphicFramePr>
        <p:xfrm>
          <a:off x="5327650" y="4267200"/>
          <a:ext cx="1562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93" name="Equation" r:id="rId9" imgW="1562040" imgH="685800" progId="Equation.DSMT4">
                  <p:embed/>
                </p:oleObj>
              </mc:Choice>
              <mc:Fallback>
                <p:oleObj name="Equation" r:id="rId9" imgW="15620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650" y="4267200"/>
                        <a:ext cx="1562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1447800" y="4343400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Pressure drop (put P/P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in terms of X)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867400" y="4343400"/>
            <a:ext cx="1066800" cy="457200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943600" y="2388671"/>
            <a:ext cx="381000" cy="4572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7162800" y="2879560"/>
            <a:ext cx="685800" cy="11430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hape 55"/>
          <p:cNvCxnSpPr/>
          <p:nvPr/>
        </p:nvCxnSpPr>
        <p:spPr>
          <a:xfrm rot="5400000">
            <a:off x="6933410" y="4038600"/>
            <a:ext cx="548640" cy="548640"/>
          </a:xfrm>
          <a:prstGeom prst="bentConnector2">
            <a:avLst/>
          </a:prstGeom>
          <a:ln w="1905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672960" y="4800600"/>
            <a:ext cx="1537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Only for </a:t>
            </a:r>
            <a:r>
              <a:rPr lang="en-US" u="sng" dirty="0" smtClean="0">
                <a:solidFill>
                  <a:srgbClr val="FF0000"/>
                </a:solidFill>
                <a:latin typeface="Symbol" pitchFamily="18" charset="2"/>
              </a:rPr>
              <a:t>e</a:t>
            </a:r>
            <a:r>
              <a:rPr lang="en-US" u="sng" dirty="0" smtClean="0">
                <a:solidFill>
                  <a:srgbClr val="FF0000"/>
                </a:solidFill>
              </a:rPr>
              <a:t>=0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&amp; Isothermal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 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 rot="16200000" flipH="1">
            <a:off x="6259960" y="3565275"/>
            <a:ext cx="457200" cy="9144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392920" y="378704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050240"/>
              </p:ext>
            </p:extLst>
          </p:nvPr>
        </p:nvGraphicFramePr>
        <p:xfrm>
          <a:off x="5168900" y="1657350"/>
          <a:ext cx="17494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94" name="Equation" r:id="rId11" imgW="1752480" imgH="622080" progId="Equation.DSMT4">
                  <p:embed/>
                </p:oleObj>
              </mc:Choice>
              <mc:Fallback>
                <p:oleObj name="Equation" r:id="rId11" imgW="17524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1657350"/>
                        <a:ext cx="174942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Oval 22"/>
          <p:cNvSpPr/>
          <p:nvPr/>
        </p:nvSpPr>
        <p:spPr>
          <a:xfrm>
            <a:off x="6348664" y="1728536"/>
            <a:ext cx="640080" cy="45720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6229290"/>
            <a:ext cx="5713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Process is like an onion </a:t>
            </a:r>
            <a:r>
              <a:rPr lang="en-US" sz="2000" dirty="0" smtClean="0">
                <a:solidFill>
                  <a:srgbClr val="00B050"/>
                </a:solidFill>
                <a:latin typeface="Arial"/>
                <a:cs typeface="Arial"/>
              </a:rPr>
              <a:t>→ layer built upon layer</a:t>
            </a:r>
            <a:endParaRPr lang="en-US" sz="2000" dirty="0" smtClean="0">
              <a:solidFill>
                <a:srgbClr val="00B05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81562" y="6229290"/>
            <a:ext cx="35862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&amp; sometimes it makes you cry</a:t>
            </a:r>
          </a:p>
        </p:txBody>
      </p:sp>
    </p:spTree>
    <p:extLst>
      <p:ext uri="{BB962C8B-B14F-4D97-AF65-F5344CB8AC3E}">
        <p14:creationId xmlns:p14="http://schemas.microsoft.com/office/powerpoint/2010/main" val="304059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Method Example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981242"/>
              </p:ext>
            </p:extLst>
          </p:nvPr>
        </p:nvGraphicFramePr>
        <p:xfrm>
          <a:off x="152400" y="990600"/>
          <a:ext cx="6172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90600"/>
                <a:gridCol w="990600"/>
                <a:gridCol w="990600"/>
                <a:gridCol w="1219200"/>
                <a:gridCol w="1066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Symbol" pitchFamily="18" charset="2"/>
                        </a:rPr>
                        <a:t>-D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 smtClean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-</a:t>
                      </a:r>
                      <a:r>
                        <a:rPr lang="en-US" dirty="0" err="1" smtClean="0">
                          <a:latin typeface="+mn-lt"/>
                        </a:rPr>
                        <a:t>dC</a:t>
                      </a:r>
                      <a:r>
                        <a:rPr lang="en-US" baseline="-25000" dirty="0" err="1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baseline="0" dirty="0" err="1" smtClean="0">
                          <a:latin typeface="+mn-lt"/>
                        </a:rPr>
                        <a:t>dt</a:t>
                      </a:r>
                      <a:endParaRPr lang="en-US" dirty="0" smtClean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Method Example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558233"/>
              </p:ext>
            </p:extLst>
          </p:nvPr>
        </p:nvGraphicFramePr>
        <p:xfrm>
          <a:off x="152400" y="990600"/>
          <a:ext cx="6172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90600"/>
                <a:gridCol w="990600"/>
                <a:gridCol w="1066800"/>
                <a:gridCol w="1143000"/>
                <a:gridCol w="1066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Symbol" pitchFamily="18" charset="2"/>
                        </a:rPr>
                        <a:t>-D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 smtClean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-</a:t>
                      </a:r>
                      <a:r>
                        <a:rPr lang="en-US" dirty="0" err="1" smtClean="0">
                          <a:latin typeface="+mn-lt"/>
                        </a:rPr>
                        <a:t>dC</a:t>
                      </a:r>
                      <a:r>
                        <a:rPr lang="en-US" baseline="-25000" dirty="0" err="1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baseline="0" dirty="0" err="1" smtClean="0">
                          <a:latin typeface="+mn-lt"/>
                        </a:rPr>
                        <a:t>dt</a:t>
                      </a:r>
                      <a:endParaRPr lang="en-US" dirty="0" smtClean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1-0=1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2-1=1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Method Example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639927"/>
              </p:ext>
            </p:extLst>
          </p:nvPr>
        </p:nvGraphicFramePr>
        <p:xfrm>
          <a:off x="152400" y="990600"/>
          <a:ext cx="6172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066800"/>
                <a:gridCol w="838200"/>
                <a:gridCol w="1066800"/>
                <a:gridCol w="114300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Symbol" pitchFamily="18" charset="2"/>
                        </a:rPr>
                        <a:t>-D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 smtClean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-</a:t>
                      </a:r>
                      <a:r>
                        <a:rPr lang="en-US" dirty="0" err="1" smtClean="0">
                          <a:latin typeface="+mn-lt"/>
                        </a:rPr>
                        <a:t>dC</a:t>
                      </a:r>
                      <a:r>
                        <a:rPr lang="en-US" baseline="-25000" dirty="0" err="1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baseline="0" dirty="0" err="1" smtClean="0">
                          <a:latin typeface="+mn-lt"/>
                        </a:rPr>
                        <a:t>dt</a:t>
                      </a:r>
                      <a:endParaRPr lang="en-US" dirty="0" smtClean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4-8= 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2-4= 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1-2= 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712" y="2855844"/>
            <a:ext cx="4443984" cy="3657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Method Example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0" y="990600"/>
          <a:ext cx="3733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09600"/>
                <a:gridCol w="609600"/>
                <a:gridCol w="685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Symbol" pitchFamily="18" charset="2"/>
                        </a:rPr>
                        <a:t>-D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 smtClean="0">
                        <a:latin typeface="Symbol" pitchFamily="18" charset="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>
            <a:off x="5061114" y="5215129"/>
            <a:ext cx="1481328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>
            <a:off x="5077968" y="5693533"/>
            <a:ext cx="2194560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>
            <a:off x="5064357" y="4474333"/>
            <a:ext cx="740664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075690"/>
              </p:ext>
            </p:extLst>
          </p:nvPr>
        </p:nvGraphicFramePr>
        <p:xfrm>
          <a:off x="152400" y="990600"/>
          <a:ext cx="6172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90600"/>
                <a:gridCol w="914400"/>
                <a:gridCol w="9144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Symbol" pitchFamily="18" charset="2"/>
                        </a:rPr>
                        <a:t>-D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 smtClean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-</a:t>
                      </a:r>
                      <a:r>
                        <a:rPr lang="en-US" dirty="0" err="1" smtClean="0">
                          <a:latin typeface="+mn-lt"/>
                        </a:rPr>
                        <a:t>dC</a:t>
                      </a:r>
                      <a:r>
                        <a:rPr lang="en-US" baseline="-25000" dirty="0" err="1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baseline="0" dirty="0" err="1" smtClean="0">
                          <a:latin typeface="+mn-lt"/>
                        </a:rPr>
                        <a:t>dt</a:t>
                      </a:r>
                      <a:endParaRPr lang="en-US" dirty="0" smtClean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 rot="16200000">
            <a:off x="4312093" y="4779090"/>
            <a:ext cx="347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</a:t>
            </a:r>
          </a:p>
        </p:txBody>
      </p:sp>
      <p:sp>
        <p:nvSpPr>
          <p:cNvPr id="12" name="Arc 11"/>
          <p:cNvSpPr/>
          <p:nvPr/>
        </p:nvSpPr>
        <p:spPr>
          <a:xfrm rot="10014350">
            <a:off x="4291489" y="-4818384"/>
            <a:ext cx="6797070" cy="10898377"/>
          </a:xfrm>
          <a:prstGeom prst="arc">
            <a:avLst>
              <a:gd name="adj1" fmla="val 16744497"/>
              <a:gd name="adj2" fmla="val 1968095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216" y="2895600"/>
            <a:ext cx="4443984" cy="3657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Method Example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0" y="990600"/>
          <a:ext cx="3733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09600"/>
                <a:gridCol w="609600"/>
                <a:gridCol w="685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Symbol" pitchFamily="18" charset="2"/>
                        </a:rPr>
                        <a:t>-D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 smtClean="0">
                        <a:latin typeface="Symbol" pitchFamily="18" charset="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864913"/>
              </p:ext>
            </p:extLst>
          </p:nvPr>
        </p:nvGraphicFramePr>
        <p:xfrm>
          <a:off x="152400" y="990600"/>
          <a:ext cx="6172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914400"/>
                <a:gridCol w="1066800"/>
                <a:gridCol w="838200"/>
                <a:gridCol w="1219200"/>
                <a:gridCol w="1295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Symbol" pitchFamily="18" charset="2"/>
                        </a:rPr>
                        <a:t>-D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 smtClean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-</a:t>
                      </a:r>
                      <a:r>
                        <a:rPr lang="en-US" dirty="0" err="1" smtClean="0">
                          <a:latin typeface="+mn-lt"/>
                        </a:rPr>
                        <a:t>dC</a:t>
                      </a:r>
                      <a:r>
                        <a:rPr lang="en-US" baseline="-25000" dirty="0" err="1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baseline="0" dirty="0" err="1" smtClean="0">
                          <a:latin typeface="+mn-lt"/>
                        </a:rPr>
                        <a:t>dt</a:t>
                      </a:r>
                      <a:endParaRPr lang="en-US" dirty="0" smtClean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2.55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1.35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 rot="16200000">
            <a:off x="4312093" y="4779090"/>
            <a:ext cx="347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5061114" y="5215129"/>
            <a:ext cx="1481328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5077968" y="5693533"/>
            <a:ext cx="2194560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>
            <a:off x="5064357" y="4474333"/>
            <a:ext cx="740664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c 13"/>
          <p:cNvSpPr/>
          <p:nvPr/>
        </p:nvSpPr>
        <p:spPr>
          <a:xfrm rot="10014350">
            <a:off x="4291489" y="-4818384"/>
            <a:ext cx="6797070" cy="10898377"/>
          </a:xfrm>
          <a:prstGeom prst="arc">
            <a:avLst>
              <a:gd name="adj1" fmla="val 16744497"/>
              <a:gd name="adj2" fmla="val 1968095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264" y="2898648"/>
            <a:ext cx="4443984" cy="3657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Method Example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303723"/>
              </p:ext>
            </p:extLst>
          </p:nvPr>
        </p:nvGraphicFramePr>
        <p:xfrm>
          <a:off x="152400" y="990600"/>
          <a:ext cx="5867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914400"/>
                <a:gridCol w="838200"/>
                <a:gridCol w="914400"/>
                <a:gridCol w="11430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Symbol" pitchFamily="18" charset="2"/>
                        </a:rPr>
                        <a:t>-D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 smtClean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-</a:t>
                      </a:r>
                      <a:r>
                        <a:rPr lang="en-US" dirty="0" err="1" smtClean="0">
                          <a:latin typeface="+mn-lt"/>
                        </a:rPr>
                        <a:t>dC</a:t>
                      </a:r>
                      <a:r>
                        <a:rPr lang="en-US" baseline="-25000" dirty="0" err="1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baseline="0" dirty="0" err="1" smtClean="0">
                          <a:latin typeface="+mn-lt"/>
                        </a:rPr>
                        <a:t>dt</a:t>
                      </a:r>
                      <a:endParaRPr lang="en-US" dirty="0" smtClean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2.55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1.35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848349"/>
              </p:ext>
            </p:extLst>
          </p:nvPr>
        </p:nvGraphicFramePr>
        <p:xfrm>
          <a:off x="836973" y="3811620"/>
          <a:ext cx="2794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9" name="Equation" r:id="rId4" imgW="2793960" imgH="685800" progId="Equation.DSMT4">
                  <p:embed/>
                </p:oleObj>
              </mc:Choice>
              <mc:Fallback>
                <p:oleObj name="Equation" r:id="rId4" imgW="2793960" imgH="68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973" y="3811620"/>
                        <a:ext cx="2794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87001" y="5176870"/>
            <a:ext cx="1293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Slope = </a:t>
            </a:r>
            <a:r>
              <a:rPr lang="en-US" sz="2000" dirty="0" smtClean="0">
                <a:latin typeface="Symbol" pitchFamily="18" charset="2"/>
              </a:rPr>
              <a:t>a</a:t>
            </a:r>
            <a:endParaRPr lang="en-US" sz="2000" dirty="0" smtClean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812020"/>
              </p:ext>
            </p:extLst>
          </p:nvPr>
        </p:nvGraphicFramePr>
        <p:xfrm>
          <a:off x="1497373" y="5716650"/>
          <a:ext cx="1473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0" name="Equation" r:id="rId6" imgW="1473120" imgH="736560" progId="Equation.DSMT4">
                  <p:embed/>
                </p:oleObj>
              </mc:Choice>
              <mc:Fallback>
                <p:oleObj name="Equation" r:id="rId6" imgW="1473120" imgH="736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373" y="5716650"/>
                        <a:ext cx="1473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Arc 19"/>
          <p:cNvSpPr/>
          <p:nvPr/>
        </p:nvSpPr>
        <p:spPr>
          <a:xfrm rot="10014350">
            <a:off x="4265160" y="-4827581"/>
            <a:ext cx="6797070" cy="10841425"/>
          </a:xfrm>
          <a:prstGeom prst="arc">
            <a:avLst>
              <a:gd name="adj1" fmla="val 16813213"/>
              <a:gd name="adj2" fmla="val 196103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 rot="10800000">
            <a:off x="5061114" y="5209257"/>
            <a:ext cx="1481328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5077968" y="5654224"/>
            <a:ext cx="2194560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5053847" y="4445388"/>
            <a:ext cx="740664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16200000">
            <a:off x="4312093" y="4779090"/>
            <a:ext cx="347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</a:t>
            </a:r>
          </a:p>
        </p:txBody>
      </p:sp>
      <p:sp>
        <p:nvSpPr>
          <p:cNvPr id="4" name="Rectangle 3"/>
          <p:cNvSpPr/>
          <p:nvPr/>
        </p:nvSpPr>
        <p:spPr>
          <a:xfrm>
            <a:off x="810346" y="4637090"/>
            <a:ext cx="28472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400"/>
              </a:spcAft>
            </a:pPr>
            <a:r>
              <a:rPr lang="en-US" sz="2000" dirty="0"/>
              <a:t>P</a:t>
            </a:r>
            <a:r>
              <a:rPr lang="en-US" sz="2000" dirty="0" smtClean="0"/>
              <a:t>lot </a:t>
            </a:r>
            <a:r>
              <a:rPr lang="en-US" sz="2000" dirty="0"/>
              <a:t>ln(-</a:t>
            </a:r>
            <a:r>
              <a:rPr lang="en-US" sz="2000" dirty="0" err="1"/>
              <a:t>dC</a:t>
            </a:r>
            <a:r>
              <a:rPr lang="en-US" sz="2000" baseline="-25000" dirty="0" err="1"/>
              <a:t>A</a:t>
            </a:r>
            <a:r>
              <a:rPr lang="en-US" sz="2000" dirty="0"/>
              <a:t>/</a:t>
            </a:r>
            <a:r>
              <a:rPr lang="en-US" sz="2000" dirty="0" err="1"/>
              <a:t>dt</a:t>
            </a:r>
            <a:r>
              <a:rPr lang="en-US" sz="2000" dirty="0"/>
              <a:t>) vs ln C</a:t>
            </a:r>
            <a:r>
              <a:rPr lang="en-US" sz="2000" baseline="-25000" dirty="0"/>
              <a:t>A</a:t>
            </a:r>
            <a:endParaRPr lang="en-US" sz="20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519627"/>
              </p:ext>
            </p:extLst>
          </p:nvPr>
        </p:nvGraphicFramePr>
        <p:xfrm>
          <a:off x="1446573" y="3049650"/>
          <a:ext cx="157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1" name="Equation" r:id="rId8" imgW="1574640" imgH="622080" progId="Equation.DSMT4">
                  <p:embed/>
                </p:oleObj>
              </mc:Choice>
              <mc:Fallback>
                <p:oleObj name="Equation" r:id="rId8" imgW="1574640" imgH="622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573" y="3049650"/>
                        <a:ext cx="1574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Method Example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770896"/>
              </p:ext>
            </p:extLst>
          </p:nvPr>
        </p:nvGraphicFramePr>
        <p:xfrm>
          <a:off x="152400" y="990600"/>
          <a:ext cx="8305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764"/>
                <a:gridCol w="884468"/>
                <a:gridCol w="895568"/>
                <a:gridCol w="914400"/>
                <a:gridCol w="1143000"/>
                <a:gridCol w="1219200"/>
                <a:gridCol w="1371600"/>
                <a:gridCol w="1066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Symbol" pitchFamily="18" charset="2"/>
                        </a:rPr>
                        <a:t>-D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 smtClean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-</a:t>
                      </a:r>
                      <a:r>
                        <a:rPr lang="en-US" dirty="0" err="1" smtClean="0">
                          <a:latin typeface="+mn-lt"/>
                        </a:rPr>
                        <a:t>dC</a:t>
                      </a:r>
                      <a:r>
                        <a:rPr lang="en-US" baseline="-25000" dirty="0" err="1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baseline="0" dirty="0" err="1" smtClean="0">
                          <a:latin typeface="+mn-lt"/>
                        </a:rPr>
                        <a:t>dt</a:t>
                      </a:r>
                      <a:endParaRPr lang="en-US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ln(-</a:t>
                      </a:r>
                      <a:r>
                        <a:rPr lang="en-US" dirty="0" err="1" smtClean="0">
                          <a:latin typeface="+mn-lt"/>
                        </a:rPr>
                        <a:t>dC</a:t>
                      </a:r>
                      <a:r>
                        <a:rPr lang="en-US" baseline="-25000" dirty="0" err="1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baseline="0" dirty="0" err="1" smtClean="0">
                          <a:latin typeface="+mn-lt"/>
                        </a:rPr>
                        <a:t>dt</a:t>
                      </a:r>
                      <a:r>
                        <a:rPr lang="en-US" baseline="0" dirty="0" smtClean="0">
                          <a:latin typeface="+mn-lt"/>
                        </a:rPr>
                        <a:t>)</a:t>
                      </a:r>
                      <a:endParaRPr lang="en-US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ln(C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)</a:t>
                      </a:r>
                      <a:endParaRPr lang="en-US" dirty="0" smtClean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2.1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257251"/>
              </p:ext>
            </p:extLst>
          </p:nvPr>
        </p:nvGraphicFramePr>
        <p:xfrm>
          <a:off x="449263" y="3481388"/>
          <a:ext cx="2806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3" name="Equation" r:id="rId3" imgW="2806560" imgH="685800" progId="Equation.DSMT4">
                  <p:embed/>
                </p:oleObj>
              </mc:Choice>
              <mc:Fallback>
                <p:oleObj name="Equation" r:id="rId3" imgW="2806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3481388"/>
                        <a:ext cx="2806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957491" y="4295746"/>
            <a:ext cx="1293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Slope </a:t>
            </a:r>
            <a:r>
              <a:rPr lang="en-US" sz="2000" dirty="0" smtClean="0"/>
              <a:t>=</a:t>
            </a:r>
            <a:r>
              <a:rPr lang="en-US" sz="2000" dirty="0" smtClean="0">
                <a:solidFill>
                  <a:srgbClr val="008000"/>
                </a:solidFill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</a:rPr>
              <a:t>a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643240"/>
              </p:ext>
            </p:extLst>
          </p:nvPr>
        </p:nvGraphicFramePr>
        <p:xfrm>
          <a:off x="1109663" y="4902200"/>
          <a:ext cx="1485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4" name="Equation" r:id="rId5" imgW="1485720" imgH="736560" progId="Equation.DSMT4">
                  <p:embed/>
                </p:oleObj>
              </mc:Choice>
              <mc:Fallback>
                <p:oleObj name="Equation" r:id="rId5" imgW="148572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4902200"/>
                        <a:ext cx="14859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35456" y="4295746"/>
            <a:ext cx="760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= </a:t>
            </a:r>
            <a:r>
              <a:rPr lang="en-US" sz="2000" dirty="0" smtClean="0">
                <a:solidFill>
                  <a:srgbClr val="008000"/>
                </a:solidFill>
              </a:rPr>
              <a:t>1.0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784230"/>
              </p:ext>
            </p:extLst>
          </p:nvPr>
        </p:nvGraphicFramePr>
        <p:xfrm>
          <a:off x="957623" y="5765800"/>
          <a:ext cx="1790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5" name="Equation" r:id="rId7" imgW="1790640" imgH="711000" progId="Equation.DSMT4">
                  <p:embed/>
                </p:oleObj>
              </mc:Choice>
              <mc:Fallback>
                <p:oleObj name="Equation" r:id="rId7" imgW="179064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57623" y="5765800"/>
                        <a:ext cx="17907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429346" y="2952690"/>
            <a:ext cx="28472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400"/>
              </a:spcAft>
            </a:pPr>
            <a:r>
              <a:rPr lang="en-US" sz="2000" dirty="0"/>
              <a:t>P</a:t>
            </a:r>
            <a:r>
              <a:rPr lang="en-US" sz="2000" dirty="0" smtClean="0"/>
              <a:t>lot </a:t>
            </a:r>
            <a:r>
              <a:rPr lang="en-US" sz="2000" dirty="0"/>
              <a:t>ln(-</a:t>
            </a:r>
            <a:r>
              <a:rPr lang="en-US" sz="2000" dirty="0" err="1"/>
              <a:t>dC</a:t>
            </a:r>
            <a:r>
              <a:rPr lang="en-US" sz="2000" baseline="-25000" dirty="0" err="1"/>
              <a:t>A</a:t>
            </a:r>
            <a:r>
              <a:rPr lang="en-US" sz="2000" dirty="0"/>
              <a:t>/</a:t>
            </a:r>
            <a:r>
              <a:rPr lang="en-US" sz="2000" dirty="0" err="1"/>
              <a:t>dt</a:t>
            </a:r>
            <a:r>
              <a:rPr lang="en-US" sz="2000" dirty="0"/>
              <a:t>) vs ln C</a:t>
            </a:r>
            <a:r>
              <a:rPr lang="en-US" sz="2000" baseline="-25000" dirty="0"/>
              <a:t>A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094090" y="5791200"/>
            <a:ext cx="2449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en-US" sz="2400" dirty="0" err="1" smtClean="0">
                <a:solidFill>
                  <a:srgbClr val="7030A0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400" dirty="0" smtClean="0">
                <a:solidFill>
                  <a:srgbClr val="7030A0"/>
                </a:solidFill>
              </a:rPr>
              <a:t>= 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0.6/time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rgbClr val="0000FF"/>
                </a:solidFill>
              </a:rPr>
              <a:t>C</a:t>
            </a:r>
            <a:r>
              <a:rPr lang="en-US" sz="2400" baseline="-25000" dirty="0" smtClean="0">
                <a:solidFill>
                  <a:srgbClr val="0000FF"/>
                </a:solidFill>
              </a:rPr>
              <a:t>A</a:t>
            </a:r>
            <a:endParaRPr lang="en-US" sz="2400" dirty="0" smtClean="0">
              <a:solidFill>
                <a:srgbClr val="0000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015" y="3048000"/>
            <a:ext cx="45720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60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264" y="2898648"/>
            <a:ext cx="4443984" cy="3657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Method Example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126202"/>
              </p:ext>
            </p:extLst>
          </p:nvPr>
        </p:nvGraphicFramePr>
        <p:xfrm>
          <a:off x="152400" y="990600"/>
          <a:ext cx="5867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914400"/>
                <a:gridCol w="838200"/>
                <a:gridCol w="914400"/>
                <a:gridCol w="11430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endParaRPr lang="en-US" dirty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Symbol" pitchFamily="18" charset="2"/>
                        </a:rPr>
                        <a:t>-D</a:t>
                      </a:r>
                      <a:r>
                        <a:rPr lang="en-US" dirty="0" smtClean="0">
                          <a:latin typeface="+mn-lt"/>
                        </a:rPr>
                        <a:t>C</a:t>
                      </a:r>
                      <a:r>
                        <a:rPr lang="en-US" baseline="-25000" dirty="0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dirty="0" err="1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err="1" smtClean="0">
                          <a:latin typeface="+mn-lt"/>
                        </a:rPr>
                        <a:t>t</a:t>
                      </a:r>
                      <a:endParaRPr lang="en-US" dirty="0" smtClean="0">
                        <a:latin typeface="Symbol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-</a:t>
                      </a:r>
                      <a:r>
                        <a:rPr lang="en-US" dirty="0" err="1" smtClean="0">
                          <a:latin typeface="+mn-lt"/>
                        </a:rPr>
                        <a:t>dC</a:t>
                      </a:r>
                      <a:r>
                        <a:rPr lang="en-US" baseline="-25000" dirty="0" err="1" smtClean="0">
                          <a:latin typeface="+mn-lt"/>
                        </a:rPr>
                        <a:t>A</a:t>
                      </a:r>
                      <a:r>
                        <a:rPr lang="en-US" baseline="0" dirty="0" smtClean="0">
                          <a:latin typeface="+mn-lt"/>
                        </a:rPr>
                        <a:t>/</a:t>
                      </a:r>
                      <a:r>
                        <a:rPr lang="en-US" baseline="0" dirty="0" err="1" smtClean="0">
                          <a:latin typeface="+mn-lt"/>
                        </a:rPr>
                        <a:t>dt</a:t>
                      </a:r>
                      <a:endParaRPr lang="en-US" dirty="0" smtClean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2.55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1.35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172200" y="990600"/>
          <a:ext cx="2794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26" name="Equation" r:id="rId4" imgW="2793960" imgH="685800" progId="Equation.DSMT4">
                  <p:embed/>
                </p:oleObj>
              </mc:Choice>
              <mc:Fallback>
                <p:oleObj name="Equation" r:id="rId4" imgW="27939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990600"/>
                        <a:ext cx="2794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922228" y="1676400"/>
            <a:ext cx="1293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Slope = </a:t>
            </a:r>
            <a:r>
              <a:rPr lang="en-US" sz="2000" dirty="0" smtClean="0">
                <a:latin typeface="Symbol" pitchFamily="18" charset="2"/>
              </a:rPr>
              <a:t>a</a:t>
            </a:r>
            <a:endParaRPr lang="en-US" sz="2000" dirty="0" smtClean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484104"/>
              </p:ext>
            </p:extLst>
          </p:nvPr>
        </p:nvGraphicFramePr>
        <p:xfrm>
          <a:off x="6832600" y="2133600"/>
          <a:ext cx="1473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27" name="Equation" r:id="rId6" imgW="1473120" imgH="736560" progId="Equation.DSMT4">
                  <p:embed/>
                </p:oleObj>
              </mc:Choice>
              <mc:Fallback>
                <p:oleObj name="Equation" r:id="rId6" imgW="147312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600" y="2133600"/>
                        <a:ext cx="1473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52400" y="3733800"/>
            <a:ext cx="4191000" cy="2209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4801" y="3810000"/>
            <a:ext cx="3810000" cy="2067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Differential Method</a:t>
            </a:r>
          </a:p>
          <a:p>
            <a:pPr algn="ctr"/>
            <a:r>
              <a:rPr lang="en-US" sz="2000" b="1" dirty="0" smtClean="0"/>
              <a:t>Only for irreversible reactions</a:t>
            </a:r>
            <a:endParaRPr lang="en-US" sz="2000" dirty="0" smtClean="0"/>
          </a:p>
          <a:p>
            <a:endParaRPr lang="en-US" sz="2000" b="1" dirty="0"/>
          </a:p>
          <a:p>
            <a:pPr algn="ctr">
              <a:spcAft>
                <a:spcPts val="1000"/>
              </a:spcAft>
            </a:pPr>
            <a:r>
              <a:rPr lang="en-US" sz="2000" dirty="0" smtClean="0"/>
              <a:t>Advantages: 1 experiment</a:t>
            </a:r>
          </a:p>
          <a:p>
            <a:pPr algn="ctr"/>
            <a:r>
              <a:rPr lang="en-US" sz="2000" dirty="0" smtClean="0"/>
              <a:t>Disadvantages: can only handle simple kinetics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4312093" y="4779090"/>
            <a:ext cx="347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</a:t>
            </a:r>
          </a:p>
        </p:txBody>
      </p:sp>
      <p:sp>
        <p:nvSpPr>
          <p:cNvPr id="24" name="Arc 23"/>
          <p:cNvSpPr/>
          <p:nvPr/>
        </p:nvSpPr>
        <p:spPr>
          <a:xfrm rot="10014350">
            <a:off x="4265160" y="-4827581"/>
            <a:ext cx="6797070" cy="10841425"/>
          </a:xfrm>
          <a:prstGeom prst="arc">
            <a:avLst>
              <a:gd name="adj1" fmla="val 16813213"/>
              <a:gd name="adj2" fmla="val 196103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 rot="10800000">
            <a:off x="5061114" y="5209257"/>
            <a:ext cx="1481328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5077968" y="5654224"/>
            <a:ext cx="2194560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>
            <a:off x="5053847" y="4445388"/>
            <a:ext cx="740664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 rot="16200000">
            <a:off x="4317742" y="4774123"/>
            <a:ext cx="347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86474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Analysing methods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87752" y="1600200"/>
            <a:ext cx="4416425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altLang="zh-TW" sz="2800" dirty="0" smtClean="0"/>
              <a:t>Differential method</a:t>
            </a:r>
          </a:p>
          <a:p>
            <a:r>
              <a:rPr lang="en-GB" altLang="zh-TW" sz="2800" dirty="0" smtClean="0"/>
              <a:t>Integral method</a:t>
            </a:r>
          </a:p>
          <a:p>
            <a:r>
              <a:rPr lang="en-GB" altLang="zh-TW" sz="2800" dirty="0" smtClean="0"/>
              <a:t>Half-lives method</a:t>
            </a:r>
          </a:p>
          <a:p>
            <a:r>
              <a:rPr lang="en-GB" altLang="zh-TW" sz="2800" dirty="0" smtClean="0"/>
              <a:t>Initial rate method</a:t>
            </a:r>
          </a:p>
          <a:p>
            <a:r>
              <a:rPr lang="en-GB" altLang="zh-TW" sz="2800" dirty="0" smtClean="0"/>
              <a:t>Differential reactor</a:t>
            </a:r>
          </a:p>
          <a:p>
            <a:r>
              <a:rPr lang="en-GB" altLang="zh-TW" sz="2800" dirty="0" smtClean="0"/>
              <a:t>More complex kinetics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2590800" y="2057400"/>
            <a:ext cx="3124200" cy="609600"/>
          </a:xfrm>
          <a:prstGeom prst="rect">
            <a:avLst/>
          </a:prstGeom>
          <a:noFill/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Integral Method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GB" altLang="zh-TW" sz="2400" dirty="0" smtClean="0"/>
              <a:t>A </a:t>
            </a:r>
            <a:r>
              <a:rPr lang="en-GB" altLang="zh-TW" sz="2400" i="1" dirty="0" smtClean="0"/>
              <a:t>trial-and-error</a:t>
            </a:r>
            <a:r>
              <a:rPr lang="en-GB" altLang="zh-TW" sz="2400" dirty="0" smtClean="0"/>
              <a:t> procedure to find reaction order</a:t>
            </a:r>
          </a:p>
          <a:p>
            <a:r>
              <a:rPr lang="en-GB" altLang="zh-TW" sz="2400" dirty="0" smtClean="0"/>
              <a:t>Guess the reaction order </a:t>
            </a:r>
            <a:r>
              <a:rPr lang="en-GB" altLang="zh-TW" sz="2400" b="1" dirty="0" smtClean="0">
                <a:solidFill>
                  <a:srgbClr val="FF0000"/>
                </a:solidFill>
                <a:latin typeface="Arial"/>
                <a:cs typeface="Arial"/>
              </a:rPr>
              <a:t>→</a:t>
            </a:r>
            <a:r>
              <a:rPr lang="en-GB" altLang="zh-TW" sz="2400" dirty="0" smtClean="0"/>
              <a:t> integrate the differential equation</a:t>
            </a:r>
          </a:p>
          <a:p>
            <a:r>
              <a:rPr lang="en-GB" altLang="zh-TW" sz="2400" dirty="0" smtClean="0"/>
              <a:t>Method is used most often when reaction order is known and it is desired to evaluate the specific reaction rate constants (k) at different temps to determine the activation energy</a:t>
            </a:r>
          </a:p>
          <a:p>
            <a:r>
              <a:rPr lang="en-GB" altLang="zh-TW" sz="2400" dirty="0" smtClean="0"/>
              <a:t>Looking for the appropriate function of concentration corresponding to a particular rate law that is linear with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054842"/>
              </p:ext>
            </p:extLst>
          </p:nvPr>
        </p:nvGraphicFramePr>
        <p:xfrm>
          <a:off x="5116764" y="2967792"/>
          <a:ext cx="2679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319" name="Equation" r:id="rId3" imgW="2679480" imgH="761760" progId="Equation.DSMT4">
                  <p:embed/>
                </p:oleObj>
              </mc:Choice>
              <mc:Fallback>
                <p:oleObj name="Equation" r:id="rId3" imgW="26794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764" y="2967792"/>
                        <a:ext cx="26797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889"/>
              </p:ext>
            </p:extLst>
          </p:nvPr>
        </p:nvGraphicFramePr>
        <p:xfrm>
          <a:off x="5047999" y="2365210"/>
          <a:ext cx="136683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320" name="Equation" r:id="rId5" imgW="1384200" imgH="406080" progId="Equation.DSMT4">
                  <p:embed/>
                </p:oleObj>
              </mc:Choice>
              <mc:Fallback>
                <p:oleObj name="Equation" r:id="rId5" imgW="13842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7999" y="2365210"/>
                        <a:ext cx="1366837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Pressure Drop in PBRs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76600" y="838200"/>
            <a:ext cx="2256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</a:t>
            </a:r>
            <a:r>
              <a:rPr lang="en-US" sz="2000" dirty="0" err="1" smtClean="0">
                <a:latin typeface="Arial"/>
                <a:cs typeface="Arial"/>
              </a:rPr>
              <a:t>kC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endParaRPr lang="en-US" sz="20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1160649" y="1230569"/>
            <a:ext cx="68227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dX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/</a:t>
            </a:r>
            <a:r>
              <a:rPr lang="en-US" sz="2000" dirty="0" err="1" smtClean="0"/>
              <a:t>dW</a:t>
            </a:r>
            <a:r>
              <a:rPr lang="en-US" sz="2000" dirty="0" smtClean="0"/>
              <a:t> for an isothermal ideal gas phase reaction with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03062" y="838200"/>
            <a:ext cx="2813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1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st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47800" y="1777493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47800" y="2317242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47800" y="3124200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47801" y="5404256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256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570759"/>
              </p:ext>
            </p:extLst>
          </p:nvPr>
        </p:nvGraphicFramePr>
        <p:xfrm>
          <a:off x="4572000" y="5353456"/>
          <a:ext cx="3902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321" name="Equation" r:id="rId7" imgW="3759120" imgH="838080" progId="Equation.DSMT4">
                  <p:embed/>
                </p:oleObj>
              </mc:Choice>
              <mc:Fallback>
                <p:oleObj name="Equation" r:id="rId7" imgW="375912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353456"/>
                        <a:ext cx="39020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719326"/>
              </p:ext>
            </p:extLst>
          </p:nvPr>
        </p:nvGraphicFramePr>
        <p:xfrm>
          <a:off x="5327650" y="4267200"/>
          <a:ext cx="1562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322" name="Equation" r:id="rId9" imgW="1562040" imgH="685800" progId="Equation.DSMT4">
                  <p:embed/>
                </p:oleObj>
              </mc:Choice>
              <mc:Fallback>
                <p:oleObj name="Equation" r:id="rId9" imgW="15620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650" y="4267200"/>
                        <a:ext cx="1562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1447800" y="4343400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Pressure drop (put P/P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in terms of X)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672960" y="4800600"/>
            <a:ext cx="1537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Only for </a:t>
            </a:r>
            <a:r>
              <a:rPr lang="en-US" u="sng" dirty="0" smtClean="0">
                <a:solidFill>
                  <a:srgbClr val="FF0000"/>
                </a:solidFill>
                <a:latin typeface="Symbol" pitchFamily="18" charset="2"/>
              </a:rPr>
              <a:t>e</a:t>
            </a:r>
            <a:r>
              <a:rPr lang="en-US" u="sng" dirty="0" smtClean="0">
                <a:solidFill>
                  <a:srgbClr val="FF0000"/>
                </a:solidFill>
              </a:rPr>
              <a:t>=0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&amp; Isothermal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 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 rot="16200000" flipH="1">
            <a:off x="6259960" y="3565275"/>
            <a:ext cx="457200" cy="9144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392920" y="378704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731452"/>
              </p:ext>
            </p:extLst>
          </p:nvPr>
        </p:nvGraphicFramePr>
        <p:xfrm>
          <a:off x="5168900" y="1657350"/>
          <a:ext cx="17494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323" name="Equation" r:id="rId11" imgW="1752480" imgH="622080" progId="Equation.DSMT4">
                  <p:embed/>
                </p:oleObj>
              </mc:Choice>
              <mc:Fallback>
                <p:oleObj name="Equation" r:id="rId11" imgW="17524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1657350"/>
                        <a:ext cx="174942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ounded Rectangle 29"/>
          <p:cNvSpPr/>
          <p:nvPr/>
        </p:nvSpPr>
        <p:spPr>
          <a:xfrm>
            <a:off x="6120064" y="902368"/>
            <a:ext cx="2331720" cy="323910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hape 38"/>
          <p:cNvCxnSpPr/>
          <p:nvPr/>
        </p:nvCxnSpPr>
        <p:spPr>
          <a:xfrm rot="5400000" flipH="1" flipV="1">
            <a:off x="5181382" y="3156497"/>
            <a:ext cx="5394960" cy="1223580"/>
          </a:xfrm>
          <a:prstGeom prst="bentConnector4">
            <a:avLst>
              <a:gd name="adj1" fmla="val 272"/>
              <a:gd name="adj2" fmla="val 118683"/>
            </a:avLst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102646" y="6210368"/>
            <a:ext cx="6162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C00000"/>
                </a:solidFill>
              </a:rPr>
              <a:t>How do we determine the reaction order?</a:t>
            </a:r>
          </a:p>
        </p:txBody>
      </p:sp>
    </p:spTree>
    <p:extLst>
      <p:ext uri="{BB962C8B-B14F-4D97-AF65-F5344CB8AC3E}">
        <p14:creationId xmlns:p14="http://schemas.microsoft.com/office/powerpoint/2010/main" val="271550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580293" y="152400"/>
            <a:ext cx="454733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200" dirty="0"/>
              <a:t>For the reaction         </a:t>
            </a:r>
            <a:r>
              <a:rPr lang="en-GB" altLang="zh-TW" sz="2200" dirty="0"/>
              <a:t>A </a:t>
            </a:r>
            <a:r>
              <a:rPr lang="en-GB" altLang="zh-TW" sz="2200" dirty="0">
                <a:sym typeface="Symbol" pitchFamily="18" charset="2"/>
              </a:rPr>
              <a:t> products</a:t>
            </a:r>
          </a:p>
        </p:txBody>
      </p:sp>
      <p:sp>
        <p:nvSpPr>
          <p:cNvPr id="7180" name="Text Box 14"/>
          <p:cNvSpPr txBox="1">
            <a:spLocks noChangeArrowheads="1"/>
          </p:cNvSpPr>
          <p:nvPr/>
        </p:nvSpPr>
        <p:spPr bwMode="auto">
          <a:xfrm>
            <a:off x="594946" y="2738437"/>
            <a:ext cx="509870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GB" altLang="zh-TW" sz="2200" dirty="0"/>
              <a:t>For a first-order reaction        </a:t>
            </a:r>
            <a:r>
              <a:rPr kumimoji="1" lang="en-GB" altLang="zh-TW" sz="2200" dirty="0" smtClean="0"/>
              <a:t>- </a:t>
            </a:r>
            <a:r>
              <a:rPr kumimoji="1" lang="en-GB" altLang="zh-TW" sz="2200" dirty="0" err="1"/>
              <a:t>r</a:t>
            </a:r>
            <a:r>
              <a:rPr kumimoji="1" lang="en-GB" altLang="zh-TW" sz="2200" baseline="-25000" dirty="0" err="1"/>
              <a:t>A</a:t>
            </a:r>
            <a:r>
              <a:rPr kumimoji="1" lang="en-GB" altLang="zh-TW" sz="2200" dirty="0"/>
              <a:t> = </a:t>
            </a:r>
            <a:r>
              <a:rPr kumimoji="1" lang="en-GB" altLang="zh-TW" sz="2200" dirty="0" smtClean="0"/>
              <a:t>k </a:t>
            </a:r>
            <a:r>
              <a:rPr kumimoji="1" lang="en-GB" altLang="zh-TW" sz="2200" dirty="0"/>
              <a:t>C</a:t>
            </a:r>
            <a:r>
              <a:rPr kumimoji="1" lang="en-GB" altLang="zh-TW" sz="2200" baseline="-25000" dirty="0"/>
              <a:t>A</a:t>
            </a:r>
            <a:endParaRPr lang="en-GB" altLang="zh-TW" sz="2200" dirty="0">
              <a:sym typeface="Symbol" pitchFamily="18" charset="2"/>
            </a:endParaRPr>
          </a:p>
        </p:txBody>
      </p:sp>
      <p:graphicFrame>
        <p:nvGraphicFramePr>
          <p:cNvPr id="717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89295"/>
              </p:ext>
            </p:extLst>
          </p:nvPr>
        </p:nvGraphicFramePr>
        <p:xfrm>
          <a:off x="7010400" y="2701924"/>
          <a:ext cx="13430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1" name="Equation" r:id="rId3" imgW="1447560" imgH="622080" progId="Equation.DSMT4">
                  <p:embed/>
                </p:oleObj>
              </mc:Choice>
              <mc:Fallback>
                <p:oleObj name="Equation" r:id="rId3" imgW="1447560" imgH="622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701924"/>
                        <a:ext cx="1343025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3" name="AutoShape 18"/>
          <p:cNvSpPr>
            <a:spLocks noChangeArrowheads="1"/>
          </p:cNvSpPr>
          <p:nvPr/>
        </p:nvSpPr>
        <p:spPr bwMode="auto">
          <a:xfrm>
            <a:off x="6248400" y="2940050"/>
            <a:ext cx="548054" cy="149225"/>
          </a:xfrm>
          <a:prstGeom prst="rightArrow">
            <a:avLst>
              <a:gd name="adj1" fmla="val 50000"/>
              <a:gd name="adj2" fmla="val 99468"/>
            </a:avLst>
          </a:prstGeom>
          <a:solidFill>
            <a:srgbClr val="FFFFFF"/>
          </a:solidFill>
          <a:ln w="127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7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893208"/>
              </p:ext>
            </p:extLst>
          </p:nvPr>
        </p:nvGraphicFramePr>
        <p:xfrm>
          <a:off x="7239000" y="3844924"/>
          <a:ext cx="11239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2" name="Equation" r:id="rId5" imgW="1218960" imgH="685800" progId="Equation.DSMT4">
                  <p:embed/>
                </p:oleObj>
              </mc:Choice>
              <mc:Fallback>
                <p:oleObj name="Equation" r:id="rId5" imgW="1218960" imgH="6858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844924"/>
                        <a:ext cx="1123950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4" name="AutoShape 20"/>
          <p:cNvSpPr>
            <a:spLocks noChangeArrowheads="1"/>
          </p:cNvSpPr>
          <p:nvPr/>
        </p:nvSpPr>
        <p:spPr bwMode="auto">
          <a:xfrm>
            <a:off x="7642713" y="3276600"/>
            <a:ext cx="137746" cy="369888"/>
          </a:xfrm>
          <a:prstGeom prst="downArrow">
            <a:avLst>
              <a:gd name="adj1" fmla="val 50000"/>
              <a:gd name="adj2" fmla="val 61968"/>
            </a:avLst>
          </a:prstGeom>
          <a:solidFill>
            <a:srgbClr val="FFFFFF"/>
          </a:solidFill>
          <a:ln w="127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AutoShape 21"/>
          <p:cNvSpPr>
            <a:spLocks noChangeArrowheads="1"/>
          </p:cNvSpPr>
          <p:nvPr/>
        </p:nvSpPr>
        <p:spPr bwMode="auto">
          <a:xfrm>
            <a:off x="5334000" y="4149724"/>
            <a:ext cx="1570892" cy="152400"/>
          </a:xfrm>
          <a:prstGeom prst="leftArrow">
            <a:avLst>
              <a:gd name="adj1" fmla="val 50000"/>
              <a:gd name="adj2" fmla="val 91489"/>
            </a:avLst>
          </a:prstGeom>
          <a:solidFill>
            <a:srgbClr val="FFFFFF"/>
          </a:solidFill>
          <a:ln w="127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1548912" y="3113091"/>
            <a:ext cx="3530110" cy="1487489"/>
            <a:chOff x="1057" y="2107"/>
            <a:chExt cx="2409" cy="937"/>
          </a:xfrm>
        </p:grpSpPr>
        <p:grpSp>
          <p:nvGrpSpPr>
            <p:cNvPr id="4" name="Group 32"/>
            <p:cNvGrpSpPr>
              <a:grpSpLocks/>
            </p:cNvGrpSpPr>
            <p:nvPr/>
          </p:nvGrpSpPr>
          <p:grpSpPr bwMode="auto">
            <a:xfrm>
              <a:off x="1057" y="2107"/>
              <a:ext cx="2409" cy="937"/>
              <a:chOff x="1057" y="2107"/>
              <a:chExt cx="2409" cy="937"/>
            </a:xfrm>
          </p:grpSpPr>
          <p:sp>
            <p:nvSpPr>
              <p:cNvPr id="7202" name="Line 25"/>
              <p:cNvSpPr>
                <a:spLocks noChangeShapeType="1"/>
              </p:cNvSpPr>
              <p:nvPr/>
            </p:nvSpPr>
            <p:spPr bwMode="auto">
              <a:xfrm>
                <a:off x="1948" y="2894"/>
                <a:ext cx="121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3" name="Line 26"/>
              <p:cNvSpPr>
                <a:spLocks noChangeShapeType="1"/>
              </p:cNvSpPr>
              <p:nvPr/>
            </p:nvSpPr>
            <p:spPr bwMode="auto">
              <a:xfrm flipV="1">
                <a:off x="1948" y="2138"/>
                <a:ext cx="0" cy="7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4" name="Text Box 28"/>
              <p:cNvSpPr txBox="1">
                <a:spLocks noChangeArrowheads="1"/>
              </p:cNvSpPr>
              <p:nvPr/>
            </p:nvSpPr>
            <p:spPr bwMode="auto">
              <a:xfrm>
                <a:off x="1057" y="2107"/>
                <a:ext cx="86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dirty="0" err="1"/>
                  <a:t>ln</a:t>
                </a:r>
                <a:r>
                  <a:rPr kumimoji="1" lang="en-GB" altLang="zh-TW" dirty="0"/>
                  <a:t> (C</a:t>
                </a:r>
                <a:r>
                  <a:rPr kumimoji="1" lang="en-GB" altLang="zh-TW" baseline="-25000" dirty="0"/>
                  <a:t>A0</a:t>
                </a:r>
                <a:r>
                  <a:rPr kumimoji="1" lang="en-GB" altLang="zh-TW" dirty="0"/>
                  <a:t>/C</a:t>
                </a:r>
                <a:r>
                  <a:rPr kumimoji="1" lang="en-GB" altLang="zh-TW" baseline="-25000" dirty="0"/>
                  <a:t>A</a:t>
                </a:r>
                <a:r>
                  <a:rPr kumimoji="1" lang="en-GB" altLang="zh-TW" dirty="0"/>
                  <a:t>)</a:t>
                </a:r>
                <a:endParaRPr kumimoji="1" lang="en-GB" altLang="zh-TW" sz="2400" dirty="0"/>
              </a:p>
            </p:txBody>
          </p:sp>
          <p:sp>
            <p:nvSpPr>
              <p:cNvPr id="7205" name="Text Box 29"/>
              <p:cNvSpPr txBox="1">
                <a:spLocks noChangeArrowheads="1"/>
              </p:cNvSpPr>
              <p:nvPr/>
            </p:nvSpPr>
            <p:spPr bwMode="auto">
              <a:xfrm>
                <a:off x="3296" y="2811"/>
                <a:ext cx="17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/>
                  <a:t>t</a:t>
                </a:r>
                <a:endParaRPr kumimoji="1" lang="en-GB" altLang="zh-TW" sz="2400"/>
              </a:p>
            </p:txBody>
          </p:sp>
        </p:grpSp>
        <p:sp>
          <p:nvSpPr>
            <p:cNvPr id="7201" name="Line 31"/>
            <p:cNvSpPr>
              <a:spLocks noChangeShapeType="1"/>
            </p:cNvSpPr>
            <p:nvPr/>
          </p:nvSpPr>
          <p:spPr bwMode="auto">
            <a:xfrm flipV="1">
              <a:off x="1948" y="2205"/>
              <a:ext cx="545" cy="6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8" name="Rectangle 34"/>
          <p:cNvSpPr>
            <a:spLocks noChangeArrowheads="1"/>
          </p:cNvSpPr>
          <p:nvPr/>
        </p:nvSpPr>
        <p:spPr bwMode="auto">
          <a:xfrm>
            <a:off x="536331" y="2644775"/>
            <a:ext cx="8106508" cy="2003425"/>
          </a:xfrm>
          <a:prstGeom prst="rect">
            <a:avLst/>
          </a:prstGeom>
          <a:noFill/>
          <a:ln w="127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7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568446"/>
              </p:ext>
            </p:extLst>
          </p:nvPr>
        </p:nvGraphicFramePr>
        <p:xfrm>
          <a:off x="6934200" y="4705349"/>
          <a:ext cx="14446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3" name="Equation" r:id="rId7" imgW="1562040" imgH="622080" progId="Equation.DSMT4">
                  <p:embed/>
                </p:oleObj>
              </mc:Choice>
              <mc:Fallback>
                <p:oleObj name="Equation" r:id="rId7" imgW="1562040" imgH="6220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705349"/>
                        <a:ext cx="1444625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9" name="Text Box 35"/>
          <p:cNvSpPr txBox="1">
            <a:spLocks noChangeArrowheads="1"/>
          </p:cNvSpPr>
          <p:nvPr/>
        </p:nvSpPr>
        <p:spPr bwMode="auto">
          <a:xfrm>
            <a:off x="594946" y="4753292"/>
            <a:ext cx="534396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GB" altLang="zh-TW" sz="2200" dirty="0"/>
              <a:t>For a second-order reaction   - </a:t>
            </a:r>
            <a:r>
              <a:rPr kumimoji="1" lang="en-GB" altLang="zh-TW" sz="2200" dirty="0" err="1"/>
              <a:t>r</a:t>
            </a:r>
            <a:r>
              <a:rPr kumimoji="1" lang="en-GB" altLang="zh-TW" sz="2200" baseline="-25000" dirty="0" err="1"/>
              <a:t>A</a:t>
            </a:r>
            <a:r>
              <a:rPr kumimoji="1" lang="en-GB" altLang="zh-TW" sz="2200" dirty="0"/>
              <a:t> = </a:t>
            </a:r>
            <a:r>
              <a:rPr kumimoji="1" lang="en-GB" altLang="zh-TW" sz="2200" dirty="0" smtClean="0"/>
              <a:t> </a:t>
            </a:r>
            <a:r>
              <a:rPr kumimoji="1" lang="en-GB" altLang="zh-TW" sz="2200" dirty="0"/>
              <a:t>k C</a:t>
            </a:r>
            <a:r>
              <a:rPr kumimoji="1" lang="en-GB" altLang="zh-TW" sz="2200" baseline="-25000" dirty="0"/>
              <a:t>A</a:t>
            </a:r>
            <a:r>
              <a:rPr kumimoji="1" lang="en-GB" altLang="zh-TW" sz="2200" i="1" baseline="30000" dirty="0"/>
              <a:t>2</a:t>
            </a:r>
            <a:endParaRPr lang="en-GB" altLang="zh-TW" sz="2200" dirty="0">
              <a:sym typeface="Symbol" pitchFamily="18" charset="2"/>
            </a:endParaRPr>
          </a:p>
        </p:txBody>
      </p:sp>
      <p:sp>
        <p:nvSpPr>
          <p:cNvPr id="7190" name="AutoShape 37"/>
          <p:cNvSpPr>
            <a:spLocks noChangeArrowheads="1"/>
          </p:cNvSpPr>
          <p:nvPr/>
        </p:nvSpPr>
        <p:spPr bwMode="auto">
          <a:xfrm>
            <a:off x="6255728" y="4954905"/>
            <a:ext cx="548054" cy="149225"/>
          </a:xfrm>
          <a:prstGeom prst="rightArrow">
            <a:avLst>
              <a:gd name="adj1" fmla="val 50000"/>
              <a:gd name="adj2" fmla="val 99468"/>
            </a:avLst>
          </a:prstGeom>
          <a:solidFill>
            <a:srgbClr val="FFFFFF"/>
          </a:solidFill>
          <a:ln w="12700">
            <a:solidFill>
              <a:srgbClr val="1E207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75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802552"/>
              </p:ext>
            </p:extLst>
          </p:nvPr>
        </p:nvGraphicFramePr>
        <p:xfrm>
          <a:off x="6946900" y="5862954"/>
          <a:ext cx="15113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4" name="Equation" r:id="rId9" imgW="1638000" imgH="685800" progId="Equation.DSMT4">
                  <p:embed/>
                </p:oleObj>
              </mc:Choice>
              <mc:Fallback>
                <p:oleObj name="Equation" r:id="rId9" imgW="1638000" imgH="6858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900" y="5862954"/>
                        <a:ext cx="1511300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AutoShape 39"/>
          <p:cNvSpPr>
            <a:spLocks noChangeArrowheads="1"/>
          </p:cNvSpPr>
          <p:nvPr/>
        </p:nvSpPr>
        <p:spPr bwMode="auto">
          <a:xfrm>
            <a:off x="7642713" y="5334000"/>
            <a:ext cx="137746" cy="369888"/>
          </a:xfrm>
          <a:prstGeom prst="downArrow">
            <a:avLst>
              <a:gd name="adj1" fmla="val 50000"/>
              <a:gd name="adj2" fmla="val 61968"/>
            </a:avLst>
          </a:prstGeom>
          <a:solidFill>
            <a:srgbClr val="FFFFFF"/>
          </a:solidFill>
          <a:ln w="12700">
            <a:solidFill>
              <a:srgbClr val="1E207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4" name="Rectangle 48"/>
          <p:cNvSpPr>
            <a:spLocks noChangeArrowheads="1"/>
          </p:cNvSpPr>
          <p:nvPr/>
        </p:nvSpPr>
        <p:spPr bwMode="auto">
          <a:xfrm>
            <a:off x="536331" y="4659630"/>
            <a:ext cx="8106508" cy="2003425"/>
          </a:xfrm>
          <a:prstGeom prst="rect">
            <a:avLst/>
          </a:prstGeom>
          <a:noFill/>
          <a:ln w="12700">
            <a:solidFill>
              <a:srgbClr val="1E207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985597" y="5177154"/>
            <a:ext cx="3093426" cy="1438275"/>
            <a:chOff x="1985597" y="5177154"/>
            <a:chExt cx="3093426" cy="1438275"/>
          </a:xfrm>
        </p:grpSpPr>
        <p:grpSp>
          <p:nvGrpSpPr>
            <p:cNvPr id="5" name="Group 42"/>
            <p:cNvGrpSpPr>
              <a:grpSpLocks/>
            </p:cNvGrpSpPr>
            <p:nvPr/>
          </p:nvGrpSpPr>
          <p:grpSpPr bwMode="auto">
            <a:xfrm>
              <a:off x="1985597" y="5177154"/>
              <a:ext cx="3093426" cy="1438275"/>
              <a:chOff x="1355" y="2138"/>
              <a:chExt cx="2111" cy="906"/>
            </a:xfrm>
          </p:grpSpPr>
          <p:sp>
            <p:nvSpPr>
              <p:cNvPr id="7196" name="Line 43"/>
              <p:cNvSpPr>
                <a:spLocks noChangeShapeType="1"/>
              </p:cNvSpPr>
              <p:nvPr/>
            </p:nvSpPr>
            <p:spPr bwMode="auto">
              <a:xfrm>
                <a:off x="1948" y="2894"/>
                <a:ext cx="12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7" name="Line 44"/>
              <p:cNvSpPr>
                <a:spLocks noChangeShapeType="1"/>
              </p:cNvSpPr>
              <p:nvPr/>
            </p:nvSpPr>
            <p:spPr bwMode="auto">
              <a:xfrm flipV="1">
                <a:off x="1948" y="2138"/>
                <a:ext cx="0" cy="7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8" name="Text Box 45"/>
              <p:cNvSpPr txBox="1">
                <a:spLocks noChangeArrowheads="1"/>
              </p:cNvSpPr>
              <p:nvPr/>
            </p:nvSpPr>
            <p:spPr bwMode="auto">
              <a:xfrm>
                <a:off x="1355" y="2165"/>
                <a:ext cx="44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dirty="0"/>
                  <a:t>1/C</a:t>
                </a:r>
                <a:r>
                  <a:rPr kumimoji="1" lang="en-GB" altLang="zh-TW" baseline="-25000" dirty="0"/>
                  <a:t>A</a:t>
                </a:r>
                <a:endParaRPr kumimoji="1" lang="en-GB" altLang="zh-TW" sz="2400" dirty="0"/>
              </a:p>
            </p:txBody>
          </p:sp>
          <p:sp>
            <p:nvSpPr>
              <p:cNvPr id="7199" name="Text Box 46"/>
              <p:cNvSpPr txBox="1">
                <a:spLocks noChangeArrowheads="1"/>
              </p:cNvSpPr>
              <p:nvPr/>
            </p:nvSpPr>
            <p:spPr bwMode="auto">
              <a:xfrm>
                <a:off x="3296" y="2811"/>
                <a:ext cx="17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/>
                  <a:t>t</a:t>
                </a:r>
                <a:endParaRPr kumimoji="1" lang="en-GB" altLang="zh-TW" sz="2400"/>
              </a:p>
            </p:txBody>
          </p:sp>
        </p:grpSp>
        <p:sp>
          <p:nvSpPr>
            <p:cNvPr id="7195" name="Line 49"/>
            <p:cNvSpPr>
              <a:spLocks noChangeShapeType="1"/>
            </p:cNvSpPr>
            <p:nvPr/>
          </p:nvSpPr>
          <p:spPr bwMode="auto">
            <a:xfrm flipV="1">
              <a:off x="2854569" y="5431156"/>
              <a:ext cx="754674" cy="8413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7" name="Text Box 3"/>
          <p:cNvSpPr txBox="1">
            <a:spLocks noChangeArrowheads="1"/>
          </p:cNvSpPr>
          <p:nvPr/>
        </p:nvSpPr>
        <p:spPr bwMode="auto">
          <a:xfrm>
            <a:off x="594946" y="641350"/>
            <a:ext cx="478611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GB" altLang="zh-TW" sz="2200" dirty="0"/>
              <a:t>For a zero-order reaction        </a:t>
            </a:r>
            <a:r>
              <a:rPr kumimoji="1" lang="en-GB" altLang="zh-TW" sz="2200" dirty="0" smtClean="0"/>
              <a:t>-</a:t>
            </a:r>
            <a:r>
              <a:rPr kumimoji="1" lang="en-GB" altLang="zh-TW" sz="2200" dirty="0" err="1" smtClean="0"/>
              <a:t>r</a:t>
            </a:r>
            <a:r>
              <a:rPr kumimoji="1" lang="en-GB" altLang="zh-TW" sz="2200" baseline="-25000" dirty="0" err="1" smtClean="0"/>
              <a:t>A</a:t>
            </a:r>
            <a:r>
              <a:rPr kumimoji="1" lang="en-GB" altLang="zh-TW" sz="2200" dirty="0" smtClean="0"/>
              <a:t> </a:t>
            </a:r>
            <a:r>
              <a:rPr kumimoji="1" lang="en-GB" altLang="zh-TW" sz="2200" dirty="0"/>
              <a:t>= </a:t>
            </a:r>
            <a:r>
              <a:rPr kumimoji="1" lang="en-GB" altLang="zh-TW" sz="2200" dirty="0" smtClean="0"/>
              <a:t> k</a:t>
            </a:r>
            <a:endParaRPr lang="en-GB" altLang="zh-TW" sz="2200" dirty="0">
              <a:sym typeface="Symbol" pitchFamily="18" charset="2"/>
            </a:endParaRPr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312238"/>
              </p:ext>
            </p:extLst>
          </p:nvPr>
        </p:nvGraphicFramePr>
        <p:xfrm>
          <a:off x="6934200" y="668337"/>
          <a:ext cx="1033462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5" name="Equation" r:id="rId11" imgW="1117440" imgH="622080" progId="Equation.DSMT4">
                  <p:embed/>
                </p:oleObj>
              </mc:Choice>
              <mc:Fallback>
                <p:oleObj name="Equation" r:id="rId11" imgW="1117440" imgH="622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668337"/>
                        <a:ext cx="1033462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AutoShape 6"/>
          <p:cNvSpPr>
            <a:spLocks noChangeArrowheads="1"/>
          </p:cNvSpPr>
          <p:nvPr/>
        </p:nvSpPr>
        <p:spPr bwMode="auto">
          <a:xfrm>
            <a:off x="6005146" y="846138"/>
            <a:ext cx="548054" cy="149225"/>
          </a:xfrm>
          <a:prstGeom prst="rightArrow">
            <a:avLst>
              <a:gd name="adj1" fmla="val 50000"/>
              <a:gd name="adj2" fmla="val 99468"/>
            </a:avLst>
          </a:prstGeom>
          <a:solidFill>
            <a:srgbClr val="FFFFFF"/>
          </a:solidFill>
          <a:ln w="127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696264"/>
              </p:ext>
            </p:extLst>
          </p:nvPr>
        </p:nvGraphicFramePr>
        <p:xfrm>
          <a:off x="7010400" y="1887537"/>
          <a:ext cx="146208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6" name="Equation" r:id="rId13" imgW="1587240" imgH="330120" progId="Equation.DSMT4">
                  <p:embed/>
                </p:oleObj>
              </mc:Choice>
              <mc:Fallback>
                <p:oleObj name="Equation" r:id="rId13" imgW="1587240" imgH="3301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887537"/>
                        <a:ext cx="1462088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225920" y="1243012"/>
            <a:ext cx="2853103" cy="1438275"/>
            <a:chOff x="1519" y="842"/>
            <a:chExt cx="1947" cy="906"/>
          </a:xfrm>
        </p:grpSpPr>
        <p:sp>
          <p:nvSpPr>
            <p:cNvPr id="7206" name="Line 9"/>
            <p:cNvSpPr>
              <a:spLocks noChangeShapeType="1"/>
            </p:cNvSpPr>
            <p:nvPr/>
          </p:nvSpPr>
          <p:spPr bwMode="auto">
            <a:xfrm>
              <a:off x="1948" y="1598"/>
              <a:ext cx="12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7" name="Line 10"/>
            <p:cNvSpPr>
              <a:spLocks noChangeShapeType="1"/>
            </p:cNvSpPr>
            <p:nvPr/>
          </p:nvSpPr>
          <p:spPr bwMode="auto">
            <a:xfrm flipV="1">
              <a:off x="1948" y="842"/>
              <a:ext cx="0" cy="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8" name="Line 11"/>
            <p:cNvSpPr>
              <a:spLocks noChangeShapeType="1"/>
            </p:cNvSpPr>
            <p:nvPr/>
          </p:nvSpPr>
          <p:spPr bwMode="auto">
            <a:xfrm>
              <a:off x="1948" y="1013"/>
              <a:ext cx="810" cy="3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9" name="Text Box 12"/>
            <p:cNvSpPr txBox="1">
              <a:spLocks noChangeArrowheads="1"/>
            </p:cNvSpPr>
            <p:nvPr/>
          </p:nvSpPr>
          <p:spPr bwMode="auto">
            <a:xfrm>
              <a:off x="1519" y="900"/>
              <a:ext cx="31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/>
                <a:t>C</a:t>
              </a:r>
              <a:r>
                <a:rPr kumimoji="1" lang="en-GB" altLang="zh-TW" baseline="-25000"/>
                <a:t>A</a:t>
              </a:r>
              <a:endParaRPr kumimoji="1" lang="en-GB" altLang="zh-TW"/>
            </a:p>
          </p:txBody>
        </p:sp>
        <p:sp>
          <p:nvSpPr>
            <p:cNvPr id="7210" name="Text Box 13"/>
            <p:cNvSpPr txBox="1">
              <a:spLocks noChangeArrowheads="1"/>
            </p:cNvSpPr>
            <p:nvPr/>
          </p:nvSpPr>
          <p:spPr bwMode="auto">
            <a:xfrm>
              <a:off x="3296" y="1515"/>
              <a:ext cx="17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dirty="0"/>
                <a:t>t</a:t>
              </a:r>
            </a:p>
          </p:txBody>
        </p:sp>
      </p:grpSp>
      <p:sp>
        <p:nvSpPr>
          <p:cNvPr id="7181" name="AutoShape 15"/>
          <p:cNvSpPr>
            <a:spLocks noChangeArrowheads="1"/>
          </p:cNvSpPr>
          <p:nvPr/>
        </p:nvSpPr>
        <p:spPr bwMode="auto">
          <a:xfrm>
            <a:off x="7642713" y="1295400"/>
            <a:ext cx="137746" cy="369888"/>
          </a:xfrm>
          <a:prstGeom prst="downArrow">
            <a:avLst>
              <a:gd name="adj1" fmla="val 50000"/>
              <a:gd name="adj2" fmla="val 61968"/>
            </a:avLst>
          </a:prstGeom>
          <a:solidFill>
            <a:srgbClr val="FFFFFF"/>
          </a:solidFill>
          <a:ln w="127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Rectangle 22"/>
          <p:cNvSpPr>
            <a:spLocks noChangeArrowheads="1"/>
          </p:cNvSpPr>
          <p:nvPr/>
        </p:nvSpPr>
        <p:spPr bwMode="auto">
          <a:xfrm>
            <a:off x="536331" y="623888"/>
            <a:ext cx="8106508" cy="2003425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AutoShape 21"/>
          <p:cNvSpPr>
            <a:spLocks noChangeArrowheads="1"/>
          </p:cNvSpPr>
          <p:nvPr/>
        </p:nvSpPr>
        <p:spPr bwMode="auto">
          <a:xfrm>
            <a:off x="5181600" y="1995267"/>
            <a:ext cx="1570892" cy="152400"/>
          </a:xfrm>
          <a:prstGeom prst="leftArrow">
            <a:avLst>
              <a:gd name="adj1" fmla="val 50000"/>
              <a:gd name="adj2" fmla="val 91489"/>
            </a:avLst>
          </a:prstGeom>
          <a:solidFill>
            <a:srgbClr val="FFFFFF"/>
          </a:solidFill>
          <a:ln w="127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485272"/>
              </p:ext>
            </p:extLst>
          </p:nvPr>
        </p:nvGraphicFramePr>
        <p:xfrm>
          <a:off x="6032500" y="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7" name="Equation" r:id="rId15" imgW="1054080" imgH="622080" progId="Equation.DSMT4">
                  <p:embed/>
                </p:oleObj>
              </mc:Choice>
              <mc:Fallback>
                <p:oleObj name="Equation" r:id="rId15" imgW="105408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0"/>
                        <a:ext cx="1054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AutoShape 21"/>
          <p:cNvSpPr>
            <a:spLocks noChangeArrowheads="1"/>
          </p:cNvSpPr>
          <p:nvPr/>
        </p:nvSpPr>
        <p:spPr bwMode="auto">
          <a:xfrm>
            <a:off x="5181600" y="6172200"/>
            <a:ext cx="1570892" cy="152400"/>
          </a:xfrm>
          <a:prstGeom prst="leftArrow">
            <a:avLst>
              <a:gd name="adj1" fmla="val 50000"/>
              <a:gd name="adj2" fmla="val 91489"/>
            </a:avLst>
          </a:prstGeom>
          <a:solidFill>
            <a:srgbClr val="FFFFFF"/>
          </a:solidFill>
          <a:ln w="12700">
            <a:solidFill>
              <a:srgbClr val="1E207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0233" y="1277013"/>
            <a:ext cx="15639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Plot of C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vs</a:t>
            </a:r>
            <a:r>
              <a:rPr lang="en-US" dirty="0" smtClean="0">
                <a:solidFill>
                  <a:srgbClr val="0000FF"/>
                </a:solidFill>
              </a:rPr>
              <a:t> t is a straight line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12209" y="3482165"/>
            <a:ext cx="18833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Plot of </a:t>
            </a:r>
            <a:r>
              <a:rPr lang="en-US" dirty="0" err="1" smtClean="0">
                <a:solidFill>
                  <a:srgbClr val="0000FF"/>
                </a:solidFill>
              </a:rPr>
              <a:t>ln</a:t>
            </a:r>
            <a:r>
              <a:rPr lang="en-US" dirty="0" smtClean="0">
                <a:solidFill>
                  <a:srgbClr val="0000FF"/>
                </a:solidFill>
              </a:rPr>
              <a:t>(C</a:t>
            </a:r>
            <a:r>
              <a:rPr lang="en-US" baseline="-25000" dirty="0" smtClean="0">
                <a:solidFill>
                  <a:srgbClr val="0000FF"/>
                </a:solidFill>
              </a:rPr>
              <a:t>A0</a:t>
            </a:r>
            <a:r>
              <a:rPr lang="en-US" dirty="0" smtClean="0">
                <a:solidFill>
                  <a:srgbClr val="0000FF"/>
                </a:solidFill>
              </a:rPr>
              <a:t>/C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)  </a:t>
            </a:r>
            <a:r>
              <a:rPr lang="en-US" dirty="0" err="1" smtClean="0">
                <a:solidFill>
                  <a:srgbClr val="0000FF"/>
                </a:solidFill>
              </a:rPr>
              <a:t>vs</a:t>
            </a:r>
            <a:r>
              <a:rPr lang="en-US" dirty="0" smtClean="0">
                <a:solidFill>
                  <a:srgbClr val="0000FF"/>
                </a:solidFill>
              </a:rPr>
              <a:t> t is a straight line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0233" y="5779964"/>
            <a:ext cx="1883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Plot of 1/C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vs</a:t>
            </a:r>
            <a:r>
              <a:rPr lang="en-US" dirty="0" smtClean="0">
                <a:solidFill>
                  <a:srgbClr val="0000FF"/>
                </a:solidFill>
              </a:rPr>
              <a:t> t is a straight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000"/>
                            </p:stCondLst>
                            <p:childTnLst>
                              <p:par>
                                <p:cTn id="1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/>
      <p:bldP spid="7183" grpId="0" animBg="1"/>
      <p:bldP spid="7184" grpId="0" animBg="1"/>
      <p:bldP spid="7185" grpId="0" animBg="1"/>
      <p:bldP spid="7188" grpId="0" animBg="1"/>
      <p:bldP spid="7189" grpId="0"/>
      <p:bldP spid="7190" grpId="0" animBg="1"/>
      <p:bldP spid="7191" grpId="0" animBg="1"/>
      <p:bldP spid="7194" grpId="0" animBg="1"/>
      <p:bldP spid="7177" grpId="0"/>
      <p:bldP spid="7178" grpId="0" animBg="1"/>
      <p:bldP spid="7181" grpId="0" animBg="1"/>
      <p:bldP spid="7186" grpId="0" animBg="1"/>
      <p:bldP spid="43" grpId="0" animBg="1"/>
      <p:bldP spid="49" grpId="0" animBg="1"/>
      <p:bldP spid="6" grpId="0"/>
      <p:bldP spid="46" grpId="0"/>
      <p:bldP spid="4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Analysis Methods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87752" y="1600200"/>
            <a:ext cx="4416552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altLang="zh-TW" sz="2800" dirty="0" smtClean="0"/>
              <a:t>Differential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800" dirty="0" smtClean="0"/>
              <a:t>Integral method</a:t>
            </a:r>
          </a:p>
          <a:p>
            <a:r>
              <a:rPr lang="en-GB" altLang="zh-TW" sz="2800" dirty="0" smtClean="0"/>
              <a:t>Half-lives method</a:t>
            </a:r>
          </a:p>
          <a:p>
            <a:r>
              <a:rPr lang="en-GB" altLang="zh-TW" sz="2800" dirty="0" smtClean="0"/>
              <a:t>Initial rate method</a:t>
            </a:r>
          </a:p>
          <a:p>
            <a:r>
              <a:rPr lang="en-GB" altLang="zh-TW" sz="2800" dirty="0" smtClean="0"/>
              <a:t>Differential reactor</a:t>
            </a:r>
          </a:p>
          <a:p>
            <a:r>
              <a:rPr lang="en-GB" altLang="zh-TW" sz="2800" dirty="0" smtClean="0"/>
              <a:t>More complex kinetics</a:t>
            </a:r>
          </a:p>
        </p:txBody>
      </p:sp>
      <p:sp>
        <p:nvSpPr>
          <p:cNvPr id="9" name="Rectangle 8"/>
          <p:cNvSpPr/>
          <p:nvPr/>
        </p:nvSpPr>
        <p:spPr>
          <a:xfrm>
            <a:off x="2587752" y="2590800"/>
            <a:ext cx="3886200" cy="609600"/>
          </a:xfrm>
          <a:prstGeom prst="rect">
            <a:avLst/>
          </a:prstGeom>
          <a:noFill/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Method of Half-lives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GB" altLang="zh-TW" sz="2800" dirty="0" smtClean="0"/>
              <a:t>The half-life of a reaction, t</a:t>
            </a:r>
            <a:r>
              <a:rPr lang="en-GB" altLang="zh-TW" sz="2800" baseline="-25000" dirty="0" smtClean="0"/>
              <a:t>1/2</a:t>
            </a:r>
            <a:r>
              <a:rPr lang="en-GB" altLang="zh-TW" sz="2800" dirty="0" smtClean="0"/>
              <a:t>, is defined as the time it takes for the concentration of the reactant to fall to half of its initial value</a:t>
            </a:r>
          </a:p>
          <a:p>
            <a:r>
              <a:rPr lang="en-GB" altLang="zh-TW" sz="2800" dirty="0" smtClean="0"/>
              <a:t>By determining the half-life of a reaction as a function of the initial concentration, the reaction order and specific reaction rate can be determined</a:t>
            </a:r>
            <a:endParaRPr lang="en-GB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Method of Half-lives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GB" altLang="zh-TW" sz="2800" dirty="0" smtClean="0"/>
              <a:t>The half-life of a reaction, t</a:t>
            </a:r>
            <a:r>
              <a:rPr lang="en-GB" altLang="zh-TW" sz="2800" baseline="-25000" dirty="0" smtClean="0"/>
              <a:t>1/2</a:t>
            </a:r>
            <a:r>
              <a:rPr lang="en-GB" altLang="zh-TW" sz="2800" dirty="0" smtClean="0"/>
              <a:t>, is defined as the time it takes for the concentration of the reactant to fall to half of its initial value</a:t>
            </a:r>
          </a:p>
          <a:p>
            <a:r>
              <a:rPr lang="en-GB" altLang="zh-TW" sz="2800" dirty="0" smtClean="0"/>
              <a:t>By determining the half-life of a reaction as a function of the initial concentration, the reaction order and specific reaction rate can be determined</a:t>
            </a:r>
            <a:endParaRPr lang="en-GB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53241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/>
          </p:nvPr>
        </p:nvGraphicFramePr>
        <p:xfrm>
          <a:off x="3200400" y="533400"/>
          <a:ext cx="161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26" name="Equation" r:id="rId3" imgW="1612800" imgH="622080" progId="Equation.DSMT4">
                  <p:embed/>
                </p:oleObj>
              </mc:Choice>
              <mc:Fallback>
                <p:oleObj name="Equation" r:id="rId3" imgW="16128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33400"/>
                        <a:ext cx="1612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3"/>
          <p:cNvSpPr>
            <a:spLocks noChangeArrowheads="1"/>
          </p:cNvSpPr>
          <p:nvPr/>
        </p:nvSpPr>
        <p:spPr bwMode="auto">
          <a:xfrm>
            <a:off x="782516" y="474663"/>
            <a:ext cx="2027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400" dirty="0"/>
              <a:t>A </a:t>
            </a:r>
            <a:r>
              <a:rPr kumimoji="1" lang="en-GB" altLang="zh-TW" sz="2400" dirty="0">
                <a:sym typeface="Symbol" pitchFamily="18" charset="2"/>
              </a:rPr>
              <a:t> products</a:t>
            </a:r>
            <a:endParaRPr kumimoji="1" lang="zh-TW" altLang="en-GB" sz="2400" dirty="0">
              <a:sym typeface="Symbol" pitchFamily="18" charset="2"/>
            </a:endParaRPr>
          </a:p>
        </p:txBody>
      </p:sp>
      <p:graphicFrame>
        <p:nvGraphicFramePr>
          <p:cNvPr id="10243" name="Object 4"/>
          <p:cNvGraphicFramePr>
            <a:graphicFrameLocks noChangeAspect="1"/>
          </p:cNvGraphicFramePr>
          <p:nvPr>
            <p:extLst/>
          </p:nvPr>
        </p:nvGraphicFramePr>
        <p:xfrm>
          <a:off x="5486400" y="381000"/>
          <a:ext cx="33512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27" name="Equation" r:id="rId5" imgW="3352680" imgH="838080" progId="Equation.DSMT4">
                  <p:embed/>
                </p:oleObj>
              </mc:Choice>
              <mc:Fallback>
                <p:oleObj name="Equation" r:id="rId5" imgW="33526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81000"/>
                        <a:ext cx="33512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AutoShape 5"/>
          <p:cNvSpPr>
            <a:spLocks noChangeArrowheads="1"/>
          </p:cNvSpPr>
          <p:nvPr/>
        </p:nvSpPr>
        <p:spPr bwMode="auto">
          <a:xfrm>
            <a:off x="4973515" y="742951"/>
            <a:ext cx="445477" cy="136525"/>
          </a:xfrm>
          <a:prstGeom prst="rightArrow">
            <a:avLst>
              <a:gd name="adj1" fmla="val 50000"/>
              <a:gd name="adj2" fmla="val 88372"/>
            </a:avLst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>
            <p:extLst/>
          </p:nvPr>
        </p:nvGraphicFramePr>
        <p:xfrm>
          <a:off x="4718050" y="1954212"/>
          <a:ext cx="22145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28" name="Equation" r:id="rId7" imgW="2387520" imgH="609480" progId="Equation.DSMT4">
                  <p:embed/>
                </p:oleObj>
              </mc:Choice>
              <mc:Fallback>
                <p:oleObj name="Equation" r:id="rId7" imgW="23875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050" y="1954212"/>
                        <a:ext cx="221456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AutoShape 11"/>
          <p:cNvSpPr>
            <a:spLocks noChangeArrowheads="1"/>
          </p:cNvSpPr>
          <p:nvPr/>
        </p:nvSpPr>
        <p:spPr bwMode="auto">
          <a:xfrm>
            <a:off x="6931269" y="1219200"/>
            <a:ext cx="216877" cy="2424112"/>
          </a:xfrm>
          <a:prstGeom prst="downArrow">
            <a:avLst>
              <a:gd name="adj1" fmla="val 50000"/>
              <a:gd name="adj2" fmla="val 257939"/>
            </a:avLst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5" name="Object 12"/>
          <p:cNvGraphicFramePr>
            <a:graphicFrameLocks noChangeAspect="1"/>
          </p:cNvGraphicFramePr>
          <p:nvPr>
            <p:extLst/>
          </p:nvPr>
        </p:nvGraphicFramePr>
        <p:xfrm>
          <a:off x="5862638" y="3789361"/>
          <a:ext cx="246062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29" name="Equation" r:id="rId9" imgW="2666880" imgH="838080" progId="Equation.DSMT4">
                  <p:embed/>
                </p:oleObj>
              </mc:Choice>
              <mc:Fallback>
                <p:oleObj name="Equation" r:id="rId9" imgW="26668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2638" y="3789361"/>
                        <a:ext cx="2460625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13"/>
          <p:cNvGraphicFramePr>
            <a:graphicFrameLocks noChangeAspect="1"/>
          </p:cNvGraphicFramePr>
          <p:nvPr>
            <p:extLst/>
          </p:nvPr>
        </p:nvGraphicFramePr>
        <p:xfrm>
          <a:off x="5410200" y="5486400"/>
          <a:ext cx="3500437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30" name="Equation" r:id="rId11" imgW="3809880" imgH="761760" progId="Equation.DSMT4">
                  <p:embed/>
                </p:oleObj>
              </mc:Choice>
              <mc:Fallback>
                <p:oleObj name="Equation" r:id="rId11" imgW="38098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486400"/>
                        <a:ext cx="3500437" cy="757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AutoShape 14"/>
          <p:cNvSpPr>
            <a:spLocks noChangeArrowheads="1"/>
          </p:cNvSpPr>
          <p:nvPr/>
        </p:nvSpPr>
        <p:spPr bwMode="auto">
          <a:xfrm>
            <a:off x="7022123" y="4724400"/>
            <a:ext cx="183174" cy="593725"/>
          </a:xfrm>
          <a:prstGeom prst="downArrow">
            <a:avLst>
              <a:gd name="adj1" fmla="val 50000"/>
              <a:gd name="adj2" fmla="val 74800"/>
            </a:avLst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53159" y="2286000"/>
            <a:ext cx="4485684" cy="3455690"/>
            <a:chOff x="353159" y="2895600"/>
            <a:chExt cx="4485684" cy="3455690"/>
          </a:xfrm>
        </p:grpSpPr>
        <p:sp>
          <p:nvSpPr>
            <p:cNvPr id="10251" name="Line 16"/>
            <p:cNvSpPr>
              <a:spLocks noChangeShapeType="1"/>
            </p:cNvSpPr>
            <p:nvPr/>
          </p:nvSpPr>
          <p:spPr bwMode="auto">
            <a:xfrm>
              <a:off x="1496159" y="5838824"/>
              <a:ext cx="274026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Line 17"/>
            <p:cNvSpPr>
              <a:spLocks noChangeShapeType="1"/>
            </p:cNvSpPr>
            <p:nvPr/>
          </p:nvSpPr>
          <p:spPr bwMode="auto">
            <a:xfrm flipV="1">
              <a:off x="1496158" y="2895600"/>
              <a:ext cx="0" cy="29432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Line 18"/>
            <p:cNvSpPr>
              <a:spLocks noChangeShapeType="1"/>
            </p:cNvSpPr>
            <p:nvPr/>
          </p:nvSpPr>
          <p:spPr bwMode="auto">
            <a:xfrm>
              <a:off x="1667608" y="3476624"/>
              <a:ext cx="1768720" cy="19923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Text Box 19"/>
            <p:cNvSpPr txBox="1">
              <a:spLocks noChangeArrowheads="1"/>
            </p:cNvSpPr>
            <p:nvPr/>
          </p:nvSpPr>
          <p:spPr bwMode="auto">
            <a:xfrm>
              <a:off x="353159" y="3062286"/>
              <a:ext cx="108555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400"/>
                <a:t>ln (t</a:t>
              </a:r>
              <a:r>
                <a:rPr kumimoji="1" lang="en-GB" altLang="zh-TW" sz="2400" baseline="-25000"/>
                <a:t>1/2</a:t>
              </a:r>
              <a:r>
                <a:rPr kumimoji="1" lang="en-GB" altLang="zh-TW" sz="2400"/>
                <a:t>)</a:t>
              </a:r>
            </a:p>
          </p:txBody>
        </p:sp>
        <p:sp>
          <p:nvSpPr>
            <p:cNvPr id="10255" name="Text Box 20"/>
            <p:cNvSpPr txBox="1">
              <a:spLocks noChangeArrowheads="1"/>
            </p:cNvSpPr>
            <p:nvPr/>
          </p:nvSpPr>
          <p:spPr bwMode="auto">
            <a:xfrm>
              <a:off x="2819400" y="5889625"/>
              <a:ext cx="143754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kumimoji="1" lang="en-GB" altLang="zh-TW" sz="2400" dirty="0" err="1"/>
                <a:t>ln</a:t>
              </a:r>
              <a:r>
                <a:rPr kumimoji="1" lang="en-GB" altLang="zh-TW" sz="2400" dirty="0"/>
                <a:t> C</a:t>
              </a:r>
              <a:r>
                <a:rPr kumimoji="1" lang="en-GB" altLang="zh-TW" sz="2400" baseline="-25000" dirty="0"/>
                <a:t>A0</a:t>
              </a:r>
              <a:endParaRPr kumimoji="1" lang="en-GB" altLang="zh-TW" sz="2400" dirty="0"/>
            </a:p>
          </p:txBody>
        </p:sp>
        <p:sp>
          <p:nvSpPr>
            <p:cNvPr id="10256" name="Text Box 21"/>
            <p:cNvSpPr txBox="1">
              <a:spLocks noChangeArrowheads="1"/>
            </p:cNvSpPr>
            <p:nvPr/>
          </p:nvSpPr>
          <p:spPr bwMode="auto">
            <a:xfrm>
              <a:off x="2963008" y="4033836"/>
              <a:ext cx="187583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400" dirty="0"/>
                <a:t>Slope = 1- </a:t>
              </a:r>
              <a:r>
                <a:rPr kumimoji="1" lang="en-GB" altLang="zh-TW" sz="2400" dirty="0">
                  <a:sym typeface="Symbol" pitchFamily="18" charset="2"/>
                </a:rPr>
                <a:t></a:t>
              </a:r>
              <a:endParaRPr kumimoji="1" lang="en-GB" altLang="zh-TW" sz="2400" dirty="0"/>
            </a:p>
          </p:txBody>
        </p:sp>
      </p:grpSp>
      <p:graphicFrame>
        <p:nvGraphicFramePr>
          <p:cNvPr id="41991" name="Object 2"/>
          <p:cNvGraphicFramePr>
            <a:graphicFrameLocks noChangeAspect="1"/>
          </p:cNvGraphicFramePr>
          <p:nvPr/>
        </p:nvGraphicFramePr>
        <p:xfrm>
          <a:off x="1149350" y="1174750"/>
          <a:ext cx="1295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31" name="Equation" r:id="rId13" imgW="1295280" imgH="406080" progId="Equation.DSMT4">
                  <p:embed/>
                </p:oleObj>
              </mc:Choice>
              <mc:Fallback>
                <p:oleObj name="Equation" r:id="rId13" imgW="12952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1174750"/>
                        <a:ext cx="1295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33400" y="5791200"/>
            <a:ext cx="4440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Plot </a:t>
            </a:r>
            <a:r>
              <a:rPr lang="en-US" sz="2000" dirty="0" err="1" smtClean="0">
                <a:solidFill>
                  <a:srgbClr val="0000FF"/>
                </a:solidFill>
              </a:rPr>
              <a:t>ln</a:t>
            </a:r>
            <a:r>
              <a:rPr lang="en-US" sz="2000" dirty="0" smtClean="0">
                <a:solidFill>
                  <a:srgbClr val="0000FF"/>
                </a:solidFill>
              </a:rPr>
              <a:t>(t</a:t>
            </a:r>
            <a:r>
              <a:rPr lang="en-US" sz="2000" baseline="-25000" dirty="0" smtClean="0">
                <a:solidFill>
                  <a:srgbClr val="0000FF"/>
                </a:solidFill>
              </a:rPr>
              <a:t>1/2</a:t>
            </a:r>
            <a:r>
              <a:rPr lang="en-US" sz="2000" dirty="0" smtClean="0">
                <a:solidFill>
                  <a:srgbClr val="0000FF"/>
                </a:solidFill>
              </a:rPr>
              <a:t>)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ln</a:t>
            </a:r>
            <a:r>
              <a:rPr lang="en-US" sz="2000" dirty="0" smtClean="0">
                <a:solidFill>
                  <a:srgbClr val="0000FF"/>
                </a:solidFill>
              </a:rPr>
              <a:t>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A0</a:t>
            </a:r>
            <a:r>
              <a:rPr lang="en-US" sz="2000" dirty="0" smtClean="0">
                <a:solidFill>
                  <a:srgbClr val="0000FF"/>
                </a:solidFill>
              </a:rPr>
              <a:t>.  Get a straight line with a slope of 1-</a:t>
            </a:r>
            <a:r>
              <a:rPr lang="el-GR" sz="2000" dirty="0" smtClean="0">
                <a:solidFill>
                  <a:srgbClr val="0000FF"/>
                </a:solidFill>
              </a:rPr>
              <a:t>α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35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49" grpId="0" animBg="1"/>
      <p:bldP spid="10250" grpId="0" animBg="1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Analysis Methods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87752" y="1600200"/>
            <a:ext cx="4416552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altLang="zh-TW" sz="2800" dirty="0" smtClean="0"/>
              <a:t>Differential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800" dirty="0" smtClean="0"/>
              <a:t>Integral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800" dirty="0" smtClean="0"/>
              <a:t>Half-lives method</a:t>
            </a:r>
          </a:p>
          <a:p>
            <a:r>
              <a:rPr lang="en-GB" altLang="zh-TW" sz="2800" dirty="0" smtClean="0"/>
              <a:t>Initial rate method</a:t>
            </a:r>
          </a:p>
          <a:p>
            <a:r>
              <a:rPr lang="en-GB" altLang="zh-TW" sz="2800" dirty="0" smtClean="0"/>
              <a:t>Differential reactor</a:t>
            </a:r>
          </a:p>
          <a:p>
            <a:r>
              <a:rPr lang="en-GB" altLang="zh-TW" sz="2800" dirty="0" smtClean="0"/>
              <a:t>More complex kinetics</a:t>
            </a:r>
          </a:p>
        </p:txBody>
      </p:sp>
      <p:sp>
        <p:nvSpPr>
          <p:cNvPr id="9" name="Rectangle 8"/>
          <p:cNvSpPr/>
          <p:nvPr/>
        </p:nvSpPr>
        <p:spPr>
          <a:xfrm>
            <a:off x="2590800" y="3124200"/>
            <a:ext cx="3886200" cy="609600"/>
          </a:xfrm>
          <a:prstGeom prst="rect">
            <a:avLst/>
          </a:prstGeom>
          <a:noFill/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7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Method of Initial Rates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219200"/>
            <a:ext cx="8839200" cy="495300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GB" altLang="zh-TW" sz="2400" dirty="0" smtClean="0"/>
              <a:t>When the reaction is </a:t>
            </a:r>
            <a:r>
              <a:rPr lang="en-GB" altLang="zh-TW" sz="2400" dirty="0" smtClean="0">
                <a:solidFill>
                  <a:srgbClr val="FF0000"/>
                </a:solidFill>
              </a:rPr>
              <a:t>reversible</a:t>
            </a:r>
            <a:r>
              <a:rPr lang="en-GB" altLang="zh-TW" sz="2400" dirty="0" smtClean="0"/>
              <a:t>, the method of initial rates can be used to determine the reaction order and the specific rate constant</a:t>
            </a:r>
          </a:p>
          <a:p>
            <a:pPr>
              <a:spcAft>
                <a:spcPts val="600"/>
              </a:spcAft>
            </a:pPr>
            <a:r>
              <a:rPr lang="en-GB" altLang="zh-TW" sz="2400" dirty="0" smtClean="0"/>
              <a:t>Very little product is initially present, so rate of reverse reaction is negligible</a:t>
            </a:r>
          </a:p>
          <a:p>
            <a:pPr lvl="1">
              <a:spcAft>
                <a:spcPts val="600"/>
              </a:spcAft>
            </a:pPr>
            <a:r>
              <a:rPr lang="en-GB" altLang="zh-TW" sz="2200" dirty="0" smtClean="0"/>
              <a:t>A series of experiments is carried out at different initial concentrations</a:t>
            </a:r>
          </a:p>
          <a:p>
            <a:pPr lvl="1">
              <a:spcAft>
                <a:spcPts val="600"/>
              </a:spcAft>
            </a:pPr>
            <a:r>
              <a:rPr lang="en-GB" altLang="zh-TW" sz="2200" u="sng" dirty="0" smtClean="0"/>
              <a:t>Initial rate of reaction</a:t>
            </a:r>
            <a:r>
              <a:rPr lang="en-GB" altLang="zh-TW" sz="2200" dirty="0" smtClean="0"/>
              <a:t> is determined for </a:t>
            </a:r>
            <a:r>
              <a:rPr lang="en-GB" altLang="zh-TW" sz="2200" u="sng" dirty="0" smtClean="0"/>
              <a:t>each</a:t>
            </a:r>
            <a:r>
              <a:rPr lang="en-GB" altLang="zh-TW" sz="2200" dirty="0" smtClean="0"/>
              <a:t> run</a:t>
            </a:r>
          </a:p>
          <a:p>
            <a:pPr lvl="1">
              <a:spcAft>
                <a:spcPts val="600"/>
              </a:spcAft>
            </a:pPr>
            <a:r>
              <a:rPr lang="en-GB" altLang="zh-TW" sz="2200" dirty="0" smtClean="0"/>
              <a:t>Initial rate can be found by differentiating the data and extrapolating to zero time</a:t>
            </a:r>
          </a:p>
          <a:p>
            <a:pPr lvl="1">
              <a:spcAft>
                <a:spcPts val="600"/>
              </a:spcAft>
            </a:pPr>
            <a:r>
              <a:rPr lang="en-GB" altLang="zh-TW" sz="2200" dirty="0" smtClean="0"/>
              <a:t>By various plotting or numerical analysis techniques relating -r</a:t>
            </a:r>
            <a:r>
              <a:rPr lang="en-GB" altLang="zh-TW" sz="2200" baseline="-25000" dirty="0" smtClean="0"/>
              <a:t>A0</a:t>
            </a:r>
            <a:r>
              <a:rPr lang="en-GB" altLang="zh-TW" sz="2200" dirty="0" smtClean="0"/>
              <a:t> to C</a:t>
            </a:r>
            <a:r>
              <a:rPr lang="en-GB" altLang="zh-TW" sz="2200" baseline="-25000" dirty="0" smtClean="0"/>
              <a:t>A0</a:t>
            </a:r>
            <a:r>
              <a:rPr lang="en-GB" altLang="zh-TW" sz="2200" dirty="0" smtClean="0"/>
              <a:t>, we can obtain the appropriate rate law: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>
            <p:extLst/>
          </p:nvPr>
        </p:nvGraphicFramePr>
        <p:xfrm>
          <a:off x="3717132" y="5867400"/>
          <a:ext cx="17097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2" name="Equation" r:id="rId3" imgW="1536480" imgH="406080" progId="Equation.DSMT4">
                  <p:embed/>
                </p:oleObj>
              </mc:Choice>
              <mc:Fallback>
                <p:oleObj name="Equation" r:id="rId3" imgW="15364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132" y="5867400"/>
                        <a:ext cx="170973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081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 bldLvl="2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zh-TW" dirty="0" smtClean="0"/>
              <a:t>Example: Initial Rate Method</a:t>
            </a: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608415" y="1992313"/>
            <a:ext cx="79271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kumimoji="1" lang="en-GB" altLang="zh-TW" sz="2400" dirty="0"/>
              <a:t>4HCl + </a:t>
            </a:r>
            <a:r>
              <a:rPr kumimoji="1" lang="en-GB" altLang="zh-TW" sz="2400" dirty="0" err="1"/>
              <a:t>CaMg</a:t>
            </a:r>
            <a:r>
              <a:rPr kumimoji="1" lang="en-GB" altLang="zh-TW" sz="2400" dirty="0"/>
              <a:t>(CO</a:t>
            </a:r>
            <a:r>
              <a:rPr kumimoji="1" lang="en-GB" altLang="zh-TW" sz="2400" baseline="-25000" dirty="0"/>
              <a:t>3</a:t>
            </a:r>
            <a:r>
              <a:rPr kumimoji="1" lang="en-GB" altLang="zh-TW" sz="2400" dirty="0"/>
              <a:t>)</a:t>
            </a:r>
            <a:r>
              <a:rPr kumimoji="1" lang="en-GB" altLang="zh-TW" sz="2400" baseline="-25000" dirty="0"/>
              <a:t>2 </a:t>
            </a:r>
            <a:r>
              <a:rPr kumimoji="1" lang="en-GB" altLang="zh-TW" sz="2400" dirty="0">
                <a:sym typeface="Symbol" pitchFamily="18" charset="2"/>
              </a:rPr>
              <a:t> Mg</a:t>
            </a:r>
            <a:r>
              <a:rPr kumimoji="1" lang="en-GB" altLang="zh-TW" sz="2400" baseline="30000" dirty="0">
                <a:sym typeface="Symbol" pitchFamily="18" charset="2"/>
              </a:rPr>
              <a:t>2+</a:t>
            </a:r>
            <a:r>
              <a:rPr kumimoji="1" lang="en-GB" altLang="zh-TW" sz="2400" dirty="0">
                <a:sym typeface="Symbol" pitchFamily="18" charset="2"/>
              </a:rPr>
              <a:t> + Ca</a:t>
            </a:r>
            <a:r>
              <a:rPr kumimoji="1" lang="en-GB" altLang="zh-TW" sz="2400" baseline="30000" dirty="0">
                <a:sym typeface="Symbol" pitchFamily="18" charset="2"/>
              </a:rPr>
              <a:t>2+</a:t>
            </a:r>
            <a:r>
              <a:rPr kumimoji="1" lang="en-GB" altLang="zh-TW" sz="2400" dirty="0">
                <a:sym typeface="Symbol" pitchFamily="18" charset="2"/>
              </a:rPr>
              <a:t> + 4Cl</a:t>
            </a:r>
            <a:r>
              <a:rPr kumimoji="1" lang="en-GB" altLang="zh-TW" sz="2400" baseline="30000" dirty="0">
                <a:sym typeface="Symbol" pitchFamily="18" charset="2"/>
              </a:rPr>
              <a:t>-</a:t>
            </a:r>
            <a:r>
              <a:rPr kumimoji="1" lang="en-GB" altLang="zh-TW" sz="2400" dirty="0">
                <a:sym typeface="Symbol" pitchFamily="18" charset="2"/>
              </a:rPr>
              <a:t>+2CO</a:t>
            </a:r>
            <a:r>
              <a:rPr kumimoji="1" lang="en-GB" altLang="zh-TW" sz="2400" baseline="-25000" dirty="0">
                <a:sym typeface="Symbol" pitchFamily="18" charset="2"/>
              </a:rPr>
              <a:t>3</a:t>
            </a:r>
            <a:r>
              <a:rPr kumimoji="1" lang="en-GB" altLang="zh-TW" sz="2400" dirty="0">
                <a:sym typeface="Symbol" pitchFamily="18" charset="2"/>
              </a:rPr>
              <a:t> + 2H</a:t>
            </a:r>
            <a:r>
              <a:rPr kumimoji="1" lang="en-GB" altLang="zh-TW" sz="2400" baseline="-25000" dirty="0">
                <a:sym typeface="Symbol" pitchFamily="18" charset="2"/>
              </a:rPr>
              <a:t>2</a:t>
            </a:r>
            <a:r>
              <a:rPr kumimoji="1" lang="en-GB" altLang="zh-TW" sz="2400" dirty="0">
                <a:sym typeface="Symbol" pitchFamily="18" charset="2"/>
              </a:rPr>
              <a:t>O</a:t>
            </a:r>
            <a:endParaRPr kumimoji="1" lang="zh-TW" altLang="en-GB" sz="2400" dirty="0">
              <a:sym typeface="Symbol" pitchFamily="18" charset="2"/>
            </a:endParaRPr>
          </a:p>
        </p:txBody>
      </p:sp>
      <p:sp>
        <p:nvSpPr>
          <p:cNvPr id="32772" name="Text Box 6"/>
          <p:cNvSpPr txBox="1">
            <a:spLocks noChangeArrowheads="1"/>
          </p:cNvSpPr>
          <p:nvPr/>
        </p:nvSpPr>
        <p:spPr bwMode="auto">
          <a:xfrm>
            <a:off x="994739" y="1295400"/>
            <a:ext cx="71545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kumimoji="1" lang="en-GB" altLang="zh-TW" sz="2400" dirty="0"/>
              <a:t>The dissolution of dolomite using hydrochloric acid:</a:t>
            </a:r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75866" y="2609851"/>
            <a:ext cx="899226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lnSpc>
                <a:spcPct val="110000"/>
              </a:lnSpc>
            </a:pPr>
            <a:r>
              <a:rPr kumimoji="1" lang="en-GB" altLang="zh-TW" sz="2000" dirty="0" smtClean="0"/>
              <a:t>Concentration </a:t>
            </a:r>
            <a:r>
              <a:rPr kumimoji="1" lang="en-GB" altLang="zh-TW" sz="2000" dirty="0"/>
              <a:t>of </a:t>
            </a:r>
            <a:r>
              <a:rPr kumimoji="1" lang="en-GB" altLang="zh-TW" sz="2000" dirty="0" err="1"/>
              <a:t>HCl</a:t>
            </a:r>
            <a:r>
              <a:rPr kumimoji="1" lang="en-GB" altLang="zh-TW" sz="2000" dirty="0"/>
              <a:t> at various times was determined from atomic </a:t>
            </a:r>
          </a:p>
          <a:p>
            <a:pPr algn="ctr">
              <a:lnSpc>
                <a:spcPct val="110000"/>
              </a:lnSpc>
            </a:pPr>
            <a:r>
              <a:rPr kumimoji="1" lang="en-GB" altLang="zh-TW" sz="2000" dirty="0"/>
              <a:t>absorption </a:t>
            </a:r>
            <a:r>
              <a:rPr kumimoji="1" lang="en-GB" altLang="zh-TW" sz="2000" dirty="0" smtClean="0"/>
              <a:t>spectrophotometer </a:t>
            </a:r>
            <a:r>
              <a:rPr kumimoji="1" lang="en-GB" altLang="zh-TW" sz="2000" dirty="0"/>
              <a:t>measurements of the </a:t>
            </a:r>
            <a:r>
              <a:rPr kumimoji="1" lang="en-GB" altLang="zh-TW" sz="2000" dirty="0" smtClean="0"/>
              <a:t>Ca</a:t>
            </a:r>
            <a:r>
              <a:rPr kumimoji="1" lang="en-GB" altLang="zh-TW" sz="2000" baseline="30000" dirty="0" smtClean="0"/>
              <a:t>2+</a:t>
            </a:r>
            <a:r>
              <a:rPr kumimoji="1" lang="en-GB" altLang="zh-TW" sz="2000" dirty="0" smtClean="0"/>
              <a:t> </a:t>
            </a:r>
            <a:r>
              <a:rPr kumimoji="1" lang="en-GB" altLang="zh-TW" sz="2000" dirty="0"/>
              <a:t>and </a:t>
            </a:r>
            <a:r>
              <a:rPr kumimoji="1" lang="en-GB" altLang="zh-TW" sz="2000" dirty="0" smtClean="0"/>
              <a:t>Mg</a:t>
            </a:r>
            <a:r>
              <a:rPr kumimoji="1" lang="en-GB" altLang="zh-TW" sz="2000" baseline="30000" dirty="0" smtClean="0"/>
              <a:t>2+</a:t>
            </a:r>
            <a:r>
              <a:rPr kumimoji="1" lang="en-GB" altLang="zh-TW" sz="2000" dirty="0" smtClean="0"/>
              <a:t> </a:t>
            </a:r>
            <a:r>
              <a:rPr kumimoji="1" lang="en-GB" altLang="zh-TW" sz="2000" dirty="0"/>
              <a:t>ions</a:t>
            </a:r>
          </a:p>
        </p:txBody>
      </p:sp>
      <p:sp>
        <p:nvSpPr>
          <p:cNvPr id="32775" name="Line 10"/>
          <p:cNvSpPr>
            <a:spLocks noChangeShapeType="1"/>
          </p:cNvSpPr>
          <p:nvPr/>
        </p:nvSpPr>
        <p:spPr bwMode="auto">
          <a:xfrm>
            <a:off x="1267558" y="5832475"/>
            <a:ext cx="202076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Line 11"/>
          <p:cNvSpPr>
            <a:spLocks noChangeShapeType="1"/>
          </p:cNvSpPr>
          <p:nvPr/>
        </p:nvSpPr>
        <p:spPr bwMode="auto">
          <a:xfrm flipV="1">
            <a:off x="1255835" y="3902075"/>
            <a:ext cx="0" cy="193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Text Box 12"/>
          <p:cNvSpPr txBox="1">
            <a:spLocks noChangeArrowheads="1"/>
          </p:cNvSpPr>
          <p:nvPr/>
        </p:nvSpPr>
        <p:spPr bwMode="auto">
          <a:xfrm>
            <a:off x="454269" y="4081463"/>
            <a:ext cx="7473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400" dirty="0" err="1"/>
              <a:t>C</a:t>
            </a:r>
            <a:r>
              <a:rPr kumimoji="1" lang="en-GB" altLang="zh-TW" sz="2400" baseline="-25000" dirty="0" err="1"/>
              <a:t>HCl</a:t>
            </a:r>
            <a:endParaRPr kumimoji="1" lang="en-GB" altLang="zh-TW" sz="2400" dirty="0"/>
          </a:p>
        </p:txBody>
      </p:sp>
      <p:sp>
        <p:nvSpPr>
          <p:cNvPr id="32778" name="Text Box 13"/>
          <p:cNvSpPr txBox="1">
            <a:spLocks noChangeArrowheads="1"/>
          </p:cNvSpPr>
          <p:nvPr/>
        </p:nvSpPr>
        <p:spPr bwMode="auto">
          <a:xfrm>
            <a:off x="2593731" y="5776913"/>
            <a:ext cx="269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400" dirty="0"/>
              <a:t>t</a:t>
            </a:r>
          </a:p>
        </p:txBody>
      </p:sp>
      <p:sp>
        <p:nvSpPr>
          <p:cNvPr id="32779" name="Freeform 14"/>
          <p:cNvSpPr>
            <a:spLocks/>
          </p:cNvSpPr>
          <p:nvPr/>
        </p:nvSpPr>
        <p:spPr bwMode="auto">
          <a:xfrm>
            <a:off x="1255835" y="4248151"/>
            <a:ext cx="1575288" cy="1471613"/>
          </a:xfrm>
          <a:custGeom>
            <a:avLst/>
            <a:gdLst>
              <a:gd name="T0" fmla="*/ 0 w 1075"/>
              <a:gd name="T1" fmla="*/ 0 h 927"/>
              <a:gd name="T2" fmla="*/ 247650 w 1075"/>
              <a:gd name="T3" fmla="*/ 87313 h 927"/>
              <a:gd name="T4" fmla="*/ 482600 w 1075"/>
              <a:gd name="T5" fmla="*/ 234950 h 927"/>
              <a:gd name="T6" fmla="*/ 804862 w 1075"/>
              <a:gd name="T7" fmla="*/ 531813 h 927"/>
              <a:gd name="T8" fmla="*/ 1150937 w 1075"/>
              <a:gd name="T9" fmla="*/ 877888 h 927"/>
              <a:gd name="T10" fmla="*/ 1497012 w 1075"/>
              <a:gd name="T11" fmla="*/ 1249363 h 927"/>
              <a:gd name="T12" fmla="*/ 1706562 w 1075"/>
              <a:gd name="T13" fmla="*/ 1471613 h 9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75"/>
              <a:gd name="T22" fmla="*/ 0 h 927"/>
              <a:gd name="T23" fmla="*/ 1075 w 1075"/>
              <a:gd name="T24" fmla="*/ 927 h 9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75" h="927">
                <a:moveTo>
                  <a:pt x="0" y="0"/>
                </a:moveTo>
                <a:cubicBezTo>
                  <a:pt x="52" y="15"/>
                  <a:pt x="105" y="30"/>
                  <a:pt x="156" y="55"/>
                </a:cubicBezTo>
                <a:cubicBezTo>
                  <a:pt x="207" y="80"/>
                  <a:pt x="246" y="101"/>
                  <a:pt x="304" y="148"/>
                </a:cubicBezTo>
                <a:cubicBezTo>
                  <a:pt x="362" y="195"/>
                  <a:pt x="437" y="268"/>
                  <a:pt x="507" y="335"/>
                </a:cubicBezTo>
                <a:cubicBezTo>
                  <a:pt x="577" y="402"/>
                  <a:pt x="652" y="478"/>
                  <a:pt x="725" y="553"/>
                </a:cubicBezTo>
                <a:cubicBezTo>
                  <a:pt x="798" y="628"/>
                  <a:pt x="885" y="725"/>
                  <a:pt x="943" y="787"/>
                </a:cubicBezTo>
                <a:cubicBezTo>
                  <a:pt x="1001" y="849"/>
                  <a:pt x="1053" y="902"/>
                  <a:pt x="1075" y="927"/>
                </a:cubicBezTo>
              </a:path>
            </a:pathLst>
          </a:custGeom>
          <a:noFill/>
          <a:ln w="19050">
            <a:solidFill>
              <a:srgbClr val="66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32780" name="Freeform 15"/>
          <p:cNvSpPr>
            <a:spLocks/>
          </p:cNvSpPr>
          <p:nvPr/>
        </p:nvSpPr>
        <p:spPr bwMode="auto">
          <a:xfrm>
            <a:off x="1267559" y="4896256"/>
            <a:ext cx="570034" cy="941387"/>
          </a:xfrm>
          <a:custGeom>
            <a:avLst/>
            <a:gdLst>
              <a:gd name="T0" fmla="*/ 0 w 389"/>
              <a:gd name="T1" fmla="*/ 0 h 593"/>
              <a:gd name="T2" fmla="*/ 123825 w 389"/>
              <a:gd name="T3" fmla="*/ 87312 h 593"/>
              <a:gd name="T4" fmla="*/ 209550 w 389"/>
              <a:gd name="T5" fmla="*/ 185737 h 593"/>
              <a:gd name="T6" fmla="*/ 296862 w 389"/>
              <a:gd name="T7" fmla="*/ 309562 h 593"/>
              <a:gd name="T8" fmla="*/ 371475 w 389"/>
              <a:gd name="T9" fmla="*/ 458787 h 593"/>
              <a:gd name="T10" fmla="*/ 495300 w 389"/>
              <a:gd name="T11" fmla="*/ 668337 h 593"/>
              <a:gd name="T12" fmla="*/ 568325 w 389"/>
              <a:gd name="T13" fmla="*/ 817562 h 593"/>
              <a:gd name="T14" fmla="*/ 617537 w 389"/>
              <a:gd name="T15" fmla="*/ 941387 h 59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89"/>
              <a:gd name="T25" fmla="*/ 0 h 593"/>
              <a:gd name="T26" fmla="*/ 389 w 389"/>
              <a:gd name="T27" fmla="*/ 593 h 59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89" h="593">
                <a:moveTo>
                  <a:pt x="0" y="0"/>
                </a:moveTo>
                <a:cubicBezTo>
                  <a:pt x="28" y="17"/>
                  <a:pt x="56" y="35"/>
                  <a:pt x="78" y="55"/>
                </a:cubicBezTo>
                <a:cubicBezTo>
                  <a:pt x="100" y="75"/>
                  <a:pt x="114" y="94"/>
                  <a:pt x="132" y="117"/>
                </a:cubicBezTo>
                <a:cubicBezTo>
                  <a:pt x="150" y="140"/>
                  <a:pt x="170" y="166"/>
                  <a:pt x="187" y="195"/>
                </a:cubicBezTo>
                <a:cubicBezTo>
                  <a:pt x="204" y="224"/>
                  <a:pt x="213" y="251"/>
                  <a:pt x="234" y="289"/>
                </a:cubicBezTo>
                <a:cubicBezTo>
                  <a:pt x="255" y="327"/>
                  <a:pt x="291" y="383"/>
                  <a:pt x="312" y="421"/>
                </a:cubicBezTo>
                <a:cubicBezTo>
                  <a:pt x="333" y="459"/>
                  <a:pt x="345" y="486"/>
                  <a:pt x="358" y="515"/>
                </a:cubicBezTo>
                <a:cubicBezTo>
                  <a:pt x="371" y="544"/>
                  <a:pt x="381" y="573"/>
                  <a:pt x="389" y="593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6"/>
          <p:cNvSpPr>
            <a:spLocks noChangeShapeType="1"/>
          </p:cNvSpPr>
          <p:nvPr/>
        </p:nvSpPr>
        <p:spPr bwMode="auto">
          <a:xfrm flipH="1">
            <a:off x="2009043" y="4025900"/>
            <a:ext cx="537796" cy="717550"/>
          </a:xfrm>
          <a:prstGeom prst="line">
            <a:avLst/>
          </a:prstGeom>
          <a:noFill/>
          <a:ln w="19050">
            <a:solidFill>
              <a:srgbClr val="6600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Text Box 17"/>
          <p:cNvSpPr txBox="1">
            <a:spLocks noChangeArrowheads="1"/>
          </p:cNvSpPr>
          <p:nvPr/>
        </p:nvSpPr>
        <p:spPr bwMode="auto">
          <a:xfrm>
            <a:off x="2555631" y="3733800"/>
            <a:ext cx="10839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zh-TW" altLang="en-GB" sz="2000" dirty="0">
                <a:solidFill>
                  <a:srgbClr val="660066"/>
                </a:solidFill>
              </a:rPr>
              <a:t>4</a:t>
            </a:r>
            <a:r>
              <a:rPr kumimoji="1" lang="en-GB" altLang="zh-TW" sz="2000" dirty="0">
                <a:solidFill>
                  <a:srgbClr val="660066"/>
                </a:solidFill>
              </a:rPr>
              <a:t> N </a:t>
            </a:r>
            <a:r>
              <a:rPr kumimoji="1" lang="en-GB" altLang="zh-TW" sz="2000" dirty="0" err="1">
                <a:solidFill>
                  <a:srgbClr val="660066"/>
                </a:solidFill>
              </a:rPr>
              <a:t>HCl</a:t>
            </a:r>
            <a:endParaRPr kumimoji="1" lang="en-GB" altLang="zh-TW" sz="2000" dirty="0">
              <a:solidFill>
                <a:srgbClr val="660066"/>
              </a:solidFill>
            </a:endParaRPr>
          </a:p>
        </p:txBody>
      </p:sp>
      <p:sp>
        <p:nvSpPr>
          <p:cNvPr id="32783" name="Line 18"/>
          <p:cNvSpPr>
            <a:spLocks noChangeShapeType="1"/>
          </p:cNvSpPr>
          <p:nvPr/>
        </p:nvSpPr>
        <p:spPr bwMode="auto">
          <a:xfrm flipH="1">
            <a:off x="1830266" y="4876800"/>
            <a:ext cx="537796" cy="71755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Text Box 19"/>
          <p:cNvSpPr txBox="1">
            <a:spLocks noChangeArrowheads="1"/>
          </p:cNvSpPr>
          <p:nvPr/>
        </p:nvSpPr>
        <p:spPr bwMode="auto">
          <a:xfrm>
            <a:off x="2268849" y="4614863"/>
            <a:ext cx="10839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zh-TW" altLang="en-GB" sz="2000" dirty="0">
                <a:solidFill>
                  <a:srgbClr val="0000FF"/>
                </a:solidFill>
              </a:rPr>
              <a:t>1</a:t>
            </a:r>
            <a:r>
              <a:rPr kumimoji="1" lang="en-GB" altLang="zh-TW" sz="2000" dirty="0">
                <a:solidFill>
                  <a:srgbClr val="0000FF"/>
                </a:solidFill>
              </a:rPr>
              <a:t> N </a:t>
            </a:r>
            <a:r>
              <a:rPr kumimoji="1" lang="en-GB" altLang="zh-TW" sz="2000" dirty="0" err="1">
                <a:solidFill>
                  <a:srgbClr val="0000FF"/>
                </a:solidFill>
              </a:rPr>
              <a:t>HCl</a:t>
            </a:r>
            <a:endParaRPr kumimoji="1" lang="en-GB" altLang="zh-TW" sz="2000" dirty="0">
              <a:solidFill>
                <a:srgbClr val="0000FF"/>
              </a:solidFill>
            </a:endParaRPr>
          </a:p>
        </p:txBody>
      </p:sp>
      <p:graphicFrame>
        <p:nvGraphicFramePr>
          <p:cNvPr id="65537" name="Object 4"/>
          <p:cNvGraphicFramePr>
            <a:graphicFrameLocks noChangeAspect="1"/>
          </p:cNvGraphicFramePr>
          <p:nvPr/>
        </p:nvGraphicFramePr>
        <p:xfrm>
          <a:off x="4953000" y="3810000"/>
          <a:ext cx="17097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15" name="Equation" r:id="rId3" imgW="1536480" imgH="406080" progId="Equation.DSMT4">
                  <p:embed/>
                </p:oleObj>
              </mc:Choice>
              <mc:Fallback>
                <p:oleObj name="Equation" r:id="rId3" imgW="15364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810000"/>
                        <a:ext cx="170973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419600" y="4854714"/>
            <a:ext cx="40397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Make a plot of </a:t>
            </a:r>
            <a:r>
              <a:rPr lang="en-US" sz="2000" dirty="0" err="1" smtClean="0">
                <a:solidFill>
                  <a:srgbClr val="0000FF"/>
                </a:solidFill>
              </a:rPr>
              <a:t>ln</a:t>
            </a:r>
            <a:r>
              <a:rPr lang="en-US" sz="2000" dirty="0" smtClean="0">
                <a:solidFill>
                  <a:srgbClr val="0000FF"/>
                </a:solidFill>
              </a:rPr>
              <a:t> (-r</a:t>
            </a:r>
            <a:r>
              <a:rPr lang="en-US" sz="2000" baseline="-25000" dirty="0" smtClean="0">
                <a:solidFill>
                  <a:srgbClr val="0000FF"/>
                </a:solidFill>
              </a:rPr>
              <a:t>A0</a:t>
            </a:r>
            <a:r>
              <a:rPr lang="en-US" sz="2000" dirty="0" smtClean="0">
                <a:solidFill>
                  <a:srgbClr val="0000FF"/>
                </a:solidFill>
              </a:rPr>
              <a:t>)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ln</a:t>
            </a:r>
            <a:r>
              <a:rPr lang="en-US" sz="2000" dirty="0" smtClean="0">
                <a:solidFill>
                  <a:srgbClr val="0000FF"/>
                </a:solidFill>
              </a:rPr>
              <a:t>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A0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The slope =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a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75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2"/>
          <p:cNvSpPr txBox="1">
            <a:spLocks noChangeArrowheads="1"/>
          </p:cNvSpPr>
          <p:nvPr/>
        </p:nvSpPr>
        <p:spPr bwMode="auto">
          <a:xfrm>
            <a:off x="492370" y="76200"/>
            <a:ext cx="78197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GB" altLang="zh-TW" sz="2000" dirty="0"/>
              <a:t>Evaluating the mole balance on a </a:t>
            </a:r>
            <a:r>
              <a:rPr kumimoji="1" lang="en-GB" altLang="zh-TW" sz="2000" dirty="0" smtClean="0"/>
              <a:t>constant V </a:t>
            </a:r>
            <a:r>
              <a:rPr kumimoji="1" lang="en-GB" altLang="zh-TW" sz="2000" dirty="0"/>
              <a:t>batch reactor at t = 0: </a:t>
            </a:r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>
            <p:extLst/>
          </p:nvPr>
        </p:nvGraphicFramePr>
        <p:xfrm>
          <a:off x="609600" y="573087"/>
          <a:ext cx="3373438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285" name="Equation" r:id="rId3" imgW="3632040" imgH="711000" progId="Equation.DSMT4">
                  <p:embed/>
                </p:oleObj>
              </mc:Choice>
              <mc:Fallback>
                <p:oleObj name="Equation" r:id="rId3" imgW="36320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73087"/>
                        <a:ext cx="3373438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5"/>
          <p:cNvGraphicFramePr>
            <a:graphicFrameLocks noChangeAspect="1"/>
          </p:cNvGraphicFramePr>
          <p:nvPr>
            <p:extLst/>
          </p:nvPr>
        </p:nvGraphicFramePr>
        <p:xfrm>
          <a:off x="5249862" y="573087"/>
          <a:ext cx="3208338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286" name="Equation" r:id="rId5" imgW="3454200" imgH="711000" progId="Equation.DSMT4">
                  <p:embed/>
                </p:oleObj>
              </mc:Choice>
              <mc:Fallback>
                <p:oleObj name="Equation" r:id="rId5" imgW="34542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9862" y="573087"/>
                        <a:ext cx="3208338" cy="712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4384431" y="854076"/>
            <a:ext cx="650631" cy="160337"/>
          </a:xfrm>
          <a:prstGeom prst="rightArrow">
            <a:avLst>
              <a:gd name="adj1" fmla="val 50000"/>
              <a:gd name="adj2" fmla="val 109901"/>
            </a:avLst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292" name="Object 7"/>
          <p:cNvGraphicFramePr>
            <a:graphicFrameLocks noChangeAspect="1"/>
          </p:cNvGraphicFramePr>
          <p:nvPr>
            <p:extLst/>
          </p:nvPr>
        </p:nvGraphicFramePr>
        <p:xfrm>
          <a:off x="1828800" y="1487487"/>
          <a:ext cx="6010275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287" name="Document" r:id="rId8" imgW="4603340" imgH="2150807" progId="Word.Document.8">
                  <p:embed/>
                </p:oleObj>
              </mc:Choice>
              <mc:Fallback>
                <p:oleObj name="Document" r:id="rId8" imgW="4603340" imgH="215080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487487"/>
                        <a:ext cx="6010275" cy="28321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Rectangle 12"/>
          <p:cNvSpPr>
            <a:spLocks noChangeArrowheads="1"/>
          </p:cNvSpPr>
          <p:nvPr/>
        </p:nvSpPr>
        <p:spPr bwMode="auto">
          <a:xfrm>
            <a:off x="5240216" y="573087"/>
            <a:ext cx="1439008" cy="73152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Rectangle 13"/>
          <p:cNvSpPr>
            <a:spLocks noChangeArrowheads="1"/>
          </p:cNvSpPr>
          <p:nvPr/>
        </p:nvSpPr>
        <p:spPr bwMode="auto">
          <a:xfrm>
            <a:off x="7594697" y="634047"/>
            <a:ext cx="868680" cy="54864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143000" y="4149725"/>
            <a:ext cx="5098162" cy="2251075"/>
            <a:chOff x="1143000" y="4149725"/>
            <a:chExt cx="5098162" cy="2251075"/>
          </a:xfrm>
        </p:grpSpPr>
        <p:sp>
          <p:nvSpPr>
            <p:cNvPr id="12295" name="Line 8"/>
            <p:cNvSpPr>
              <a:spLocks noChangeShapeType="1"/>
            </p:cNvSpPr>
            <p:nvPr/>
          </p:nvSpPr>
          <p:spPr bwMode="auto">
            <a:xfrm>
              <a:off x="2694843" y="5943599"/>
              <a:ext cx="324289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" name="Line 9"/>
            <p:cNvSpPr>
              <a:spLocks noChangeShapeType="1"/>
            </p:cNvSpPr>
            <p:nvPr/>
          </p:nvSpPr>
          <p:spPr bwMode="auto">
            <a:xfrm flipV="1">
              <a:off x="2694843" y="4149725"/>
              <a:ext cx="0" cy="17938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" name="Text Box 10"/>
            <p:cNvSpPr txBox="1">
              <a:spLocks noChangeArrowheads="1"/>
            </p:cNvSpPr>
            <p:nvPr/>
          </p:nvSpPr>
          <p:spPr bwMode="auto">
            <a:xfrm>
              <a:off x="4572000" y="5939135"/>
              <a:ext cx="127791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400" dirty="0" err="1"/>
                <a:t>ln</a:t>
              </a:r>
              <a:r>
                <a:rPr kumimoji="1" lang="en-GB" altLang="zh-TW" sz="2400" dirty="0"/>
                <a:t> </a:t>
              </a:r>
              <a:r>
                <a:rPr kumimoji="1" lang="en-GB" altLang="zh-TW" sz="2400" dirty="0" smtClean="0"/>
                <a:t>(</a:t>
              </a:r>
              <a:r>
                <a:rPr kumimoji="1" lang="en-GB" altLang="zh-TW" sz="2400" dirty="0" err="1" smtClean="0"/>
                <a:t>C</a:t>
              </a:r>
              <a:r>
                <a:rPr kumimoji="1" lang="en-GB" altLang="zh-TW" sz="2400" baseline="-25000" dirty="0" err="1" smtClean="0"/>
                <a:t>HCl</a:t>
              </a:r>
              <a:r>
                <a:rPr kumimoji="1" lang="en-GB" altLang="zh-TW" sz="2400" dirty="0" smtClean="0"/>
                <a:t>)</a:t>
              </a:r>
              <a:endParaRPr kumimoji="1" lang="en-GB" altLang="zh-TW" sz="2400" dirty="0"/>
            </a:p>
          </p:txBody>
        </p:sp>
        <p:sp>
          <p:nvSpPr>
            <p:cNvPr id="12298" name="Text Box 11"/>
            <p:cNvSpPr txBox="1">
              <a:spLocks noChangeArrowheads="1"/>
            </p:cNvSpPr>
            <p:nvPr/>
          </p:nvSpPr>
          <p:spPr bwMode="auto">
            <a:xfrm>
              <a:off x="1143000" y="4470399"/>
              <a:ext cx="139797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kumimoji="1" lang="en-GB" altLang="zh-TW" sz="2400" dirty="0" err="1"/>
                <a:t>ln</a:t>
              </a:r>
              <a:r>
                <a:rPr kumimoji="1" lang="en-GB" altLang="zh-TW" sz="2400" dirty="0"/>
                <a:t> </a:t>
              </a:r>
              <a:r>
                <a:rPr kumimoji="1" lang="en-GB" altLang="zh-TW" sz="2400" dirty="0" smtClean="0"/>
                <a:t>(-r</a:t>
              </a:r>
              <a:r>
                <a:rPr kumimoji="1" lang="en-GB" altLang="zh-TW" sz="2400" baseline="-25000" dirty="0" smtClean="0"/>
                <a:t>HCl,0</a:t>
              </a:r>
              <a:r>
                <a:rPr kumimoji="1" lang="en-GB" altLang="zh-TW" sz="2400" dirty="0" smtClean="0"/>
                <a:t>)</a:t>
              </a:r>
              <a:endParaRPr kumimoji="1" lang="en-GB" altLang="zh-TW" sz="2400" dirty="0"/>
            </a:p>
          </p:txBody>
        </p:sp>
        <p:sp>
          <p:nvSpPr>
            <p:cNvPr id="12301" name="Line 14"/>
            <p:cNvSpPr>
              <a:spLocks noChangeShapeType="1"/>
            </p:cNvSpPr>
            <p:nvPr/>
          </p:nvSpPr>
          <p:spPr bwMode="auto">
            <a:xfrm flipV="1">
              <a:off x="2694843" y="4694236"/>
              <a:ext cx="2602523" cy="852488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2" name="Line 15"/>
            <p:cNvSpPr>
              <a:spLocks noChangeShapeType="1"/>
            </p:cNvSpPr>
            <p:nvPr/>
          </p:nvSpPr>
          <p:spPr bwMode="auto">
            <a:xfrm flipV="1">
              <a:off x="4567604" y="4940300"/>
              <a:ext cx="0" cy="3714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" name="Line 16"/>
            <p:cNvSpPr>
              <a:spLocks noChangeShapeType="1"/>
            </p:cNvSpPr>
            <p:nvPr/>
          </p:nvSpPr>
          <p:spPr bwMode="auto">
            <a:xfrm flipH="1">
              <a:off x="3574074" y="5299074"/>
              <a:ext cx="98180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Text Box 17"/>
            <p:cNvSpPr txBox="1">
              <a:spLocks noChangeArrowheads="1"/>
            </p:cNvSpPr>
            <p:nvPr/>
          </p:nvSpPr>
          <p:spPr bwMode="auto">
            <a:xfrm>
              <a:off x="4724400" y="5029200"/>
              <a:ext cx="151676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400" dirty="0"/>
                <a:t>Slope = </a:t>
              </a:r>
              <a:r>
                <a:rPr kumimoji="1" lang="en-GB" altLang="zh-TW" sz="2400" dirty="0">
                  <a:sym typeface="Symbol" pitchFamily="18" charset="2"/>
                </a:rPr>
                <a:t></a:t>
              </a:r>
              <a:endParaRPr kumimoji="1" lang="en-GB" altLang="zh-TW" sz="24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52400" y="2478087"/>
            <a:ext cx="289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Plot of ln (-r</a:t>
            </a:r>
            <a:r>
              <a:rPr lang="en-US" sz="2000" baseline="-25000" dirty="0" smtClean="0">
                <a:solidFill>
                  <a:srgbClr val="0000FF"/>
                </a:solidFill>
              </a:rPr>
              <a:t>HCl,0</a:t>
            </a:r>
            <a:r>
              <a:rPr lang="en-US" sz="2000" dirty="0" smtClean="0">
                <a:solidFill>
                  <a:srgbClr val="0000FF"/>
                </a:solidFill>
              </a:rPr>
              <a:t>) vs ln C</a:t>
            </a:r>
            <a:r>
              <a:rPr lang="en-US" sz="2000" baseline="-25000" dirty="0" smtClean="0">
                <a:solidFill>
                  <a:srgbClr val="0000FF"/>
                </a:solidFill>
              </a:rPr>
              <a:t>HCl,0</a:t>
            </a:r>
            <a:r>
              <a:rPr lang="en-US" sz="2000" dirty="0" smtClean="0">
                <a:solidFill>
                  <a:srgbClr val="0000FF"/>
                </a:solidFill>
              </a:rPr>
              <a:t> will give reaction order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a </a:t>
            </a:r>
            <a:r>
              <a:rPr lang="en-US" sz="2000" dirty="0" smtClean="0">
                <a:solidFill>
                  <a:srgbClr val="0000FF"/>
                </a:solidFill>
              </a:rPr>
              <a:t>&amp; k</a:t>
            </a:r>
          </a:p>
        </p:txBody>
      </p:sp>
    </p:spTree>
    <p:extLst>
      <p:ext uri="{BB962C8B-B14F-4D97-AF65-F5344CB8AC3E}">
        <p14:creationId xmlns:p14="http://schemas.microsoft.com/office/powerpoint/2010/main" val="204980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nimBg="1"/>
      <p:bldP spid="12299" grpId="0" animBg="1"/>
      <p:bldP spid="12300" grpId="0" animBg="1"/>
      <p:bldP spid="1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Analysis Methods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87752" y="1600200"/>
            <a:ext cx="4416552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altLang="zh-TW" sz="2800" dirty="0" smtClean="0"/>
              <a:t>Differential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800" dirty="0" smtClean="0"/>
              <a:t>Integral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800" dirty="0" smtClean="0"/>
              <a:t>Half-lives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800" dirty="0" smtClean="0"/>
              <a:t>Initial rate method</a:t>
            </a:r>
          </a:p>
          <a:p>
            <a:r>
              <a:rPr lang="en-GB" altLang="zh-TW" sz="2800" dirty="0" smtClean="0"/>
              <a:t>Differential reactor</a:t>
            </a:r>
          </a:p>
          <a:p>
            <a:r>
              <a:rPr lang="en-GB" altLang="zh-TW" sz="2800" dirty="0" smtClean="0"/>
              <a:t>More Complex Kinetics</a:t>
            </a:r>
          </a:p>
        </p:txBody>
      </p:sp>
      <p:sp>
        <p:nvSpPr>
          <p:cNvPr id="9" name="Rectangle 8"/>
          <p:cNvSpPr/>
          <p:nvPr/>
        </p:nvSpPr>
        <p:spPr>
          <a:xfrm>
            <a:off x="2587752" y="3581400"/>
            <a:ext cx="3886200" cy="609600"/>
          </a:xfrm>
          <a:prstGeom prst="rect">
            <a:avLst/>
          </a:prstGeom>
          <a:noFill/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74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L8: Analysis of Rate Data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29051" y="1143000"/>
            <a:ext cx="4685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Goal: how to determine rate laws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" y="1882914"/>
            <a:ext cx="8915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In practice, collection and analysis of rate data is the most time consuming task in reactor design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2662536"/>
            <a:ext cx="189667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BMB</a:t>
            </a:r>
          </a:p>
          <a:p>
            <a:pPr algn="ctr"/>
            <a:r>
              <a:rPr lang="en-US" sz="2000" dirty="0" smtClean="0"/>
              <a:t>Kinetics</a:t>
            </a:r>
          </a:p>
          <a:p>
            <a:pPr algn="ctr"/>
            <a:r>
              <a:rPr lang="en-US" sz="2000" dirty="0" smtClean="0"/>
              <a:t>Stoichiometry</a:t>
            </a:r>
          </a:p>
          <a:p>
            <a:pPr algn="ctr"/>
            <a:r>
              <a:rPr lang="en-US" sz="2000" dirty="0" smtClean="0"/>
              <a:t>Fluid dynamics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0" y="3124200"/>
            <a:ext cx="1980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Reactor volume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05600" y="2974776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Reactor design problem</a:t>
            </a:r>
          </a:p>
        </p:txBody>
      </p:sp>
      <p:sp>
        <p:nvSpPr>
          <p:cNvPr id="13" name="Right Brace 12"/>
          <p:cNvSpPr/>
          <p:nvPr/>
        </p:nvSpPr>
        <p:spPr>
          <a:xfrm>
            <a:off x="2438400" y="2752755"/>
            <a:ext cx="457200" cy="11430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971800" y="3324255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768790" y="3328719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6286500" y="3327925"/>
            <a:ext cx="838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33400" y="4391561"/>
            <a:ext cx="20091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BMB</a:t>
            </a:r>
          </a:p>
          <a:p>
            <a:pPr algn="ctr"/>
            <a:r>
              <a:rPr lang="en-US" sz="2000" dirty="0" smtClean="0"/>
              <a:t>Reactor Volum</a:t>
            </a:r>
            <a:r>
              <a:rPr lang="en-US" sz="2000" dirty="0"/>
              <a:t>e</a:t>
            </a:r>
            <a:endParaRPr lang="en-US" sz="2000" dirty="0" smtClean="0"/>
          </a:p>
          <a:p>
            <a:pPr algn="ctr"/>
            <a:r>
              <a:rPr lang="en-US" sz="2000" dirty="0" smtClean="0"/>
              <a:t>Stoichiometry</a:t>
            </a:r>
          </a:p>
          <a:p>
            <a:pPr algn="ctr"/>
            <a:r>
              <a:rPr lang="en-US" sz="2000" dirty="0" smtClean="0"/>
              <a:t>Fluid dynamics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47420" y="4853225"/>
            <a:ext cx="108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Kinetics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05600" y="4563947"/>
            <a:ext cx="190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BEFORE</a:t>
            </a:r>
          </a:p>
          <a:p>
            <a:pPr algn="ctr"/>
            <a:r>
              <a:rPr lang="en-US" sz="2000" dirty="0" smtClean="0"/>
              <a:t>Reactor design problem</a:t>
            </a:r>
          </a:p>
        </p:txBody>
      </p:sp>
      <p:sp>
        <p:nvSpPr>
          <p:cNvPr id="22" name="Right Brace 21"/>
          <p:cNvSpPr/>
          <p:nvPr/>
        </p:nvSpPr>
        <p:spPr>
          <a:xfrm>
            <a:off x="2438400" y="4481780"/>
            <a:ext cx="457200" cy="11430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971800" y="5053280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768790" y="5057744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6286500" y="5056950"/>
            <a:ext cx="838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Differential Reactors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6700" y="838200"/>
            <a:ext cx="8610600" cy="5135563"/>
          </a:xfrm>
        </p:spPr>
        <p:txBody>
          <a:bodyPr>
            <a:normAutofit/>
          </a:bodyPr>
          <a:lstStyle/>
          <a:p>
            <a:r>
              <a:rPr lang="en-GB" altLang="zh-TW" sz="2200" dirty="0" smtClean="0"/>
              <a:t>The criterion for a reactor being differential is that the conversion of the reactants in the bed is extremely small, as is the change in reactant concentration through the bed</a:t>
            </a:r>
          </a:p>
          <a:p>
            <a:r>
              <a:rPr lang="en-GB" altLang="zh-TW" sz="2200" dirty="0" smtClean="0"/>
              <a:t>Reactant concentration through the reactor is essentially constant (i.e. the reactor is considered to be gradient-less)</a:t>
            </a:r>
          </a:p>
          <a:p>
            <a:r>
              <a:rPr lang="en-GB" altLang="zh-TW" sz="2200" dirty="0" smtClean="0"/>
              <a:t>Can treat the mole balance like a CSTR</a:t>
            </a:r>
          </a:p>
          <a:p>
            <a:r>
              <a:rPr lang="en-GB" altLang="zh-TW" sz="2200" dirty="0" smtClean="0"/>
              <a:t>Rate of reaction determined for a specified number of pre-determined initial or entering reactant concentrations</a:t>
            </a:r>
          </a:p>
          <a:p>
            <a:r>
              <a:rPr lang="en-GB" altLang="zh-TW" sz="2200" dirty="0" smtClean="0"/>
              <a:t>Determine rate of reaction as a function concentration or partial pressure</a:t>
            </a:r>
          </a:p>
          <a:p>
            <a:r>
              <a:rPr lang="en-GB" altLang="zh-TW" sz="2200" dirty="0" smtClean="0"/>
              <a:t>Operate isothermally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26476" y="4953000"/>
            <a:ext cx="4891049" cy="1042987"/>
            <a:chOff x="1682261" y="5700714"/>
            <a:chExt cx="4891049" cy="1042987"/>
          </a:xfrm>
        </p:grpSpPr>
        <p:sp>
          <p:nvSpPr>
            <p:cNvPr id="34820" name="AutoShape 4"/>
            <p:cNvSpPr>
              <a:spLocks noChangeArrowheads="1"/>
            </p:cNvSpPr>
            <p:nvPr/>
          </p:nvSpPr>
          <p:spPr bwMode="auto">
            <a:xfrm>
              <a:off x="3392366" y="5789614"/>
              <a:ext cx="1745273" cy="846137"/>
            </a:xfrm>
            <a:prstGeom prst="flowChartMagneticDrum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1" name="Line 6"/>
            <p:cNvSpPr>
              <a:spLocks noChangeShapeType="1"/>
            </p:cNvSpPr>
            <p:nvPr/>
          </p:nvSpPr>
          <p:spPr bwMode="auto">
            <a:xfrm>
              <a:off x="2329962" y="6248400"/>
              <a:ext cx="104921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2" name="Line 7"/>
            <p:cNvSpPr>
              <a:spLocks noChangeShapeType="1"/>
            </p:cNvSpPr>
            <p:nvPr/>
          </p:nvSpPr>
          <p:spPr bwMode="auto">
            <a:xfrm>
              <a:off x="4863612" y="6272213"/>
              <a:ext cx="9598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3" name="Text Box 8"/>
            <p:cNvSpPr txBox="1">
              <a:spLocks noChangeArrowheads="1"/>
            </p:cNvSpPr>
            <p:nvPr/>
          </p:nvSpPr>
          <p:spPr bwMode="auto">
            <a:xfrm>
              <a:off x="1682261" y="6007100"/>
              <a:ext cx="65755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400"/>
                <a:t>C</a:t>
              </a:r>
              <a:r>
                <a:rPr kumimoji="1" lang="en-GB" altLang="zh-TW" sz="2400" baseline="-25000"/>
                <a:t>A0</a:t>
              </a:r>
              <a:endParaRPr kumimoji="1" lang="en-GB" altLang="zh-TW" sz="2400"/>
            </a:p>
          </p:txBody>
        </p:sp>
        <p:sp>
          <p:nvSpPr>
            <p:cNvPr id="34824" name="Text Box 9"/>
            <p:cNvSpPr txBox="1">
              <a:spLocks noChangeArrowheads="1"/>
            </p:cNvSpPr>
            <p:nvPr/>
          </p:nvSpPr>
          <p:spPr bwMode="auto">
            <a:xfrm>
              <a:off x="5915758" y="6046788"/>
              <a:ext cx="65755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400" dirty="0" err="1"/>
                <a:t>C</a:t>
              </a:r>
              <a:r>
                <a:rPr kumimoji="1" lang="en-GB" altLang="zh-TW" sz="2400" baseline="-25000" dirty="0" err="1"/>
                <a:t>Ae</a:t>
              </a:r>
              <a:endParaRPr kumimoji="1" lang="en-GB" altLang="zh-TW" sz="2400" dirty="0"/>
            </a:p>
          </p:txBody>
        </p:sp>
        <p:sp>
          <p:nvSpPr>
            <p:cNvPr id="34825" name="Text Box 10"/>
            <p:cNvSpPr txBox="1">
              <a:spLocks noChangeArrowheads="1"/>
            </p:cNvSpPr>
            <p:nvPr/>
          </p:nvSpPr>
          <p:spPr bwMode="auto">
            <a:xfrm>
              <a:off x="3868616" y="5986463"/>
              <a:ext cx="54373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400"/>
                <a:t>C</a:t>
              </a:r>
              <a:r>
                <a:rPr kumimoji="1" lang="en-GB" altLang="zh-TW" sz="2400" baseline="-25000"/>
                <a:t>A</a:t>
              </a:r>
              <a:endParaRPr kumimoji="1" lang="en-GB" altLang="zh-TW" sz="2400"/>
            </a:p>
          </p:txBody>
        </p:sp>
        <p:sp>
          <p:nvSpPr>
            <p:cNvPr id="34826" name="Line 14"/>
            <p:cNvSpPr>
              <a:spLocks noChangeShapeType="1"/>
            </p:cNvSpPr>
            <p:nvPr/>
          </p:nvSpPr>
          <p:spPr bwMode="auto">
            <a:xfrm>
              <a:off x="3927231" y="5700714"/>
              <a:ext cx="11723" cy="104298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27" name="Text Box 15"/>
          <p:cNvSpPr txBox="1">
            <a:spLocks noChangeArrowheads="1"/>
          </p:cNvSpPr>
          <p:nvPr/>
        </p:nvSpPr>
        <p:spPr bwMode="auto">
          <a:xfrm>
            <a:off x="3520270" y="6096000"/>
            <a:ext cx="21034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400" dirty="0"/>
              <a:t>C</a:t>
            </a:r>
            <a:r>
              <a:rPr kumimoji="1" lang="en-GB" altLang="zh-TW" sz="2400" baseline="-25000" dirty="0"/>
              <a:t>A0</a:t>
            </a:r>
            <a:r>
              <a:rPr kumimoji="1" lang="en-GB" altLang="zh-TW" sz="2400" dirty="0"/>
              <a:t> ~ C</a:t>
            </a:r>
            <a:r>
              <a:rPr kumimoji="1" lang="en-GB" altLang="zh-TW" sz="2400" baseline="-25000" dirty="0"/>
              <a:t>A</a:t>
            </a:r>
            <a:r>
              <a:rPr kumimoji="1" lang="en-GB" altLang="zh-TW" sz="2400" dirty="0"/>
              <a:t>~ </a:t>
            </a:r>
            <a:r>
              <a:rPr kumimoji="1" lang="en-GB" altLang="zh-TW" sz="2400" dirty="0" err="1"/>
              <a:t>C</a:t>
            </a:r>
            <a:r>
              <a:rPr kumimoji="1" lang="en-GB" altLang="zh-TW" sz="2400" baseline="-25000" dirty="0" err="1"/>
              <a:t>Ae</a:t>
            </a:r>
            <a:endParaRPr kumimoji="1" lang="en-GB" altLang="zh-TW" sz="2400" dirty="0"/>
          </a:p>
        </p:txBody>
      </p:sp>
    </p:spTree>
    <p:extLst>
      <p:ext uri="{BB962C8B-B14F-4D97-AF65-F5344CB8AC3E}">
        <p14:creationId xmlns:p14="http://schemas.microsoft.com/office/powerpoint/2010/main" val="1441921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5" y="1740408"/>
            <a:ext cx="3371088" cy="4584192"/>
          </a:xfrm>
          <a:prstGeom prst="rect">
            <a:avLst/>
          </a:prstGeom>
        </p:spPr>
      </p:pic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Differential Catalyst Bed</a:t>
            </a:r>
            <a:endParaRPr lang="zh-TW" altLang="en-GB" dirty="0" smtClean="0"/>
          </a:p>
        </p:txBody>
      </p:sp>
      <p:sp>
        <p:nvSpPr>
          <p:cNvPr id="13319" name="Text Box 18"/>
          <p:cNvSpPr txBox="1">
            <a:spLocks noChangeArrowheads="1"/>
          </p:cNvSpPr>
          <p:nvPr/>
        </p:nvSpPr>
        <p:spPr bwMode="auto">
          <a:xfrm>
            <a:off x="1750619" y="914400"/>
            <a:ext cx="56427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kumimoji="1" lang="en-GB" altLang="zh-TW" sz="2000" dirty="0"/>
              <a:t>The rate of reaction per unit mass of catalyst, </a:t>
            </a:r>
            <a:r>
              <a:rPr kumimoji="1" lang="en-GB" altLang="zh-TW" sz="2000" dirty="0" err="1"/>
              <a:t>r’</a:t>
            </a:r>
            <a:r>
              <a:rPr kumimoji="1" lang="en-GB" altLang="zh-TW" sz="2000" baseline="-25000" dirty="0" err="1"/>
              <a:t>A</a:t>
            </a:r>
            <a:endParaRPr kumimoji="1" lang="en-GB" altLang="zh-TW" sz="2000" dirty="0"/>
          </a:p>
        </p:txBody>
      </p:sp>
      <p:sp>
        <p:nvSpPr>
          <p:cNvPr id="13320" name="Text Box 19"/>
          <p:cNvSpPr txBox="1">
            <a:spLocks noChangeArrowheads="1"/>
          </p:cNvSpPr>
          <p:nvPr/>
        </p:nvSpPr>
        <p:spPr bwMode="auto">
          <a:xfrm>
            <a:off x="985121" y="1533525"/>
            <a:ext cx="71737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 eaLnBrk="1" hangingPunct="1"/>
            <a:r>
              <a:rPr kumimoji="1" lang="en-GB" altLang="zh-TW" dirty="0">
                <a:solidFill>
                  <a:srgbClr val="0000FF"/>
                </a:solidFill>
              </a:rPr>
              <a:t>flow rate in - flow rate out + rate of generation = rate of accumulation</a:t>
            </a:r>
          </a:p>
        </p:txBody>
      </p:sp>
      <p:graphicFrame>
        <p:nvGraphicFramePr>
          <p:cNvPr id="13314" name="Object 1024"/>
          <p:cNvGraphicFramePr>
            <a:graphicFrameLocks noChangeAspect="1"/>
          </p:cNvGraphicFramePr>
          <p:nvPr>
            <p:extLst/>
          </p:nvPr>
        </p:nvGraphicFramePr>
        <p:xfrm>
          <a:off x="3803371" y="2059781"/>
          <a:ext cx="3181629" cy="478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06" name="Equation" r:id="rId4" imgW="2374560" imgH="330120" progId="Equation.DSMT4">
                  <p:embed/>
                </p:oleObj>
              </mc:Choice>
              <mc:Fallback>
                <p:oleObj name="Equation" r:id="rId4" imgW="23745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371" y="2059781"/>
                        <a:ext cx="3181629" cy="4786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1025"/>
          <p:cNvGraphicFramePr>
            <a:graphicFrameLocks noChangeAspect="1"/>
          </p:cNvGraphicFramePr>
          <p:nvPr>
            <p:extLst/>
          </p:nvPr>
        </p:nvGraphicFramePr>
        <p:xfrm>
          <a:off x="3484563" y="2908300"/>
          <a:ext cx="4102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07" name="Equation" r:id="rId6" imgW="3670200" imgH="622080" progId="Equation.DSMT4">
                  <p:embed/>
                </p:oleObj>
              </mc:Choice>
              <mc:Fallback>
                <p:oleObj name="Equation" r:id="rId6" imgW="36702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2908300"/>
                        <a:ext cx="41021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Text Box 23"/>
          <p:cNvSpPr txBox="1">
            <a:spLocks noChangeArrowheads="1"/>
          </p:cNvSpPr>
          <p:nvPr/>
        </p:nvSpPr>
        <p:spPr bwMode="auto">
          <a:xfrm>
            <a:off x="3963100" y="4045526"/>
            <a:ext cx="38587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GB" altLang="zh-TW" sz="2000" dirty="0"/>
              <a:t>When constant flow rate, </a:t>
            </a:r>
            <a:r>
              <a:rPr kumimoji="1" lang="en-GB" altLang="zh-TW" sz="2000" dirty="0">
                <a:latin typeface="Symbol" pitchFamily="18" charset="2"/>
              </a:rPr>
              <a:t>u</a:t>
            </a:r>
            <a:r>
              <a:rPr kumimoji="1" lang="en-GB" altLang="zh-TW" sz="2000" i="1" baseline="-25000" dirty="0" smtClean="0"/>
              <a:t>0</a:t>
            </a:r>
            <a:r>
              <a:rPr kumimoji="1" lang="en-GB" altLang="zh-TW" sz="2000" i="1" dirty="0" smtClean="0"/>
              <a:t> </a:t>
            </a:r>
            <a:r>
              <a:rPr kumimoji="1" lang="en-GB" altLang="zh-TW" sz="2000" i="1" dirty="0"/>
              <a:t>= </a:t>
            </a:r>
            <a:r>
              <a:rPr kumimoji="1" lang="en-GB" altLang="zh-TW" sz="2000" dirty="0" smtClean="0">
                <a:latin typeface="Symbol" pitchFamily="18" charset="2"/>
              </a:rPr>
              <a:t>u</a:t>
            </a:r>
            <a:r>
              <a:rPr kumimoji="1" lang="en-GB" altLang="zh-TW" sz="2000" dirty="0" smtClean="0"/>
              <a:t>:</a:t>
            </a:r>
            <a:endParaRPr kumimoji="1" lang="en-GB" altLang="zh-TW" sz="2000" dirty="0"/>
          </a:p>
        </p:txBody>
      </p:sp>
      <p:sp>
        <p:nvSpPr>
          <p:cNvPr id="13322" name="Oval 24"/>
          <p:cNvSpPr>
            <a:spLocks noChangeArrowheads="1"/>
          </p:cNvSpPr>
          <p:nvPr/>
        </p:nvSpPr>
        <p:spPr bwMode="auto">
          <a:xfrm>
            <a:off x="6809801" y="2878136"/>
            <a:ext cx="262303" cy="4953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Oval 25"/>
          <p:cNvSpPr>
            <a:spLocks noChangeArrowheads="1"/>
          </p:cNvSpPr>
          <p:nvPr/>
        </p:nvSpPr>
        <p:spPr bwMode="auto">
          <a:xfrm>
            <a:off x="5735638" y="2852736"/>
            <a:ext cx="381000" cy="4953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16" name="Object 1026"/>
          <p:cNvGraphicFramePr>
            <a:graphicFrameLocks noChangeAspect="1"/>
          </p:cNvGraphicFramePr>
          <p:nvPr>
            <p:extLst/>
          </p:nvPr>
        </p:nvGraphicFramePr>
        <p:xfrm>
          <a:off x="3460041" y="4809601"/>
          <a:ext cx="36480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08" name="Equation" r:id="rId8" imgW="3276360" imgH="660240" progId="Equation.DSMT4">
                  <p:embed/>
                </p:oleObj>
              </mc:Choice>
              <mc:Fallback>
                <p:oleObj name="Equation" r:id="rId8" imgW="32763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041" y="4809601"/>
                        <a:ext cx="3648075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4" name="Text Box 28"/>
          <p:cNvSpPr txBox="1">
            <a:spLocks noChangeArrowheads="1"/>
          </p:cNvSpPr>
          <p:nvPr/>
        </p:nvSpPr>
        <p:spPr bwMode="auto">
          <a:xfrm>
            <a:off x="7239000" y="4724400"/>
            <a:ext cx="1752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sz="2000" dirty="0"/>
              <a:t>Product concentration</a:t>
            </a:r>
          </a:p>
        </p:txBody>
      </p:sp>
      <p:sp>
        <p:nvSpPr>
          <p:cNvPr id="13325" name="Rectangle 29"/>
          <p:cNvSpPr>
            <a:spLocks noChangeArrowheads="1"/>
          </p:cNvSpPr>
          <p:nvPr/>
        </p:nvSpPr>
        <p:spPr bwMode="auto">
          <a:xfrm>
            <a:off x="6702669" y="4783138"/>
            <a:ext cx="376604" cy="4445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Text Box 30"/>
          <p:cNvSpPr txBox="1">
            <a:spLocks noChangeArrowheads="1"/>
          </p:cNvSpPr>
          <p:nvPr/>
        </p:nvSpPr>
        <p:spPr bwMode="auto">
          <a:xfrm>
            <a:off x="424070" y="6132512"/>
            <a:ext cx="82958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>
                <a:solidFill>
                  <a:srgbClr val="612A8A"/>
                </a:solidFill>
              </a:rPr>
              <a:t>The reaction rate </a:t>
            </a:r>
            <a:r>
              <a:rPr kumimoji="1" lang="en-GB" altLang="zh-TW" sz="2000" dirty="0" smtClean="0">
                <a:solidFill>
                  <a:srgbClr val="612A8A"/>
                </a:solidFill>
              </a:rPr>
              <a:t>is determined </a:t>
            </a:r>
            <a:r>
              <a:rPr kumimoji="1" lang="en-GB" altLang="zh-TW" sz="2000" dirty="0">
                <a:solidFill>
                  <a:srgbClr val="612A8A"/>
                </a:solidFill>
              </a:rPr>
              <a:t>by measuring </a:t>
            </a:r>
            <a:r>
              <a:rPr kumimoji="1" lang="en-GB" altLang="zh-TW" sz="2000" dirty="0" smtClean="0">
                <a:solidFill>
                  <a:srgbClr val="612A8A"/>
                </a:solidFill>
              </a:rPr>
              <a:t>product </a:t>
            </a:r>
            <a:r>
              <a:rPr kumimoji="1" lang="en-GB" altLang="zh-TW" sz="2000" dirty="0">
                <a:solidFill>
                  <a:srgbClr val="612A8A"/>
                </a:solidFill>
              </a:rPr>
              <a:t>concentration, C</a:t>
            </a:r>
            <a:r>
              <a:rPr kumimoji="1" lang="en-GB" altLang="zh-TW" sz="2000" baseline="-25000" dirty="0">
                <a:solidFill>
                  <a:srgbClr val="612A8A"/>
                </a:solidFill>
              </a:rPr>
              <a:t>p</a:t>
            </a:r>
            <a:endParaRPr kumimoji="1" lang="en-GB" altLang="zh-TW" sz="2000" dirty="0">
              <a:solidFill>
                <a:srgbClr val="612A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87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22" grpId="0" animBg="1"/>
      <p:bldP spid="13323" grpId="0" animBg="1"/>
      <p:bldP spid="13324" grpId="0"/>
      <p:bldP spid="13325" grpId="0" animBg="1"/>
      <p:bldP spid="1332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Complex Kinetics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447800"/>
            <a:ext cx="8763001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Carry out batch experiments</a:t>
            </a:r>
          </a:p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Use optimization software to compute kinetic parameters by least squares (covered in process control)</a:t>
            </a:r>
          </a:p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endParaRPr lang="en-US" sz="2000" dirty="0" smtClean="0"/>
          </a:p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endParaRPr lang="en-US" sz="2000" dirty="0" smtClean="0"/>
          </a:p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endParaRPr lang="en-US" sz="2000" dirty="0" smtClean="0"/>
          </a:p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endParaRPr lang="en-US" sz="2000" dirty="0" smtClean="0"/>
          </a:p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Investigate errors by calculating standard deviations of parameters and looking at magnitudes of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a,meas,i</a:t>
            </a:r>
            <a:r>
              <a:rPr lang="en-US" sz="2000" dirty="0" smtClean="0"/>
              <a:t> –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baseline="-25000" dirty="0" smtClean="0"/>
              <a:t>, </a:t>
            </a:r>
            <a:r>
              <a:rPr lang="en-US" sz="2000" baseline="-25000" dirty="0" err="1" smtClean="0"/>
              <a:t>calc,i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to look for outliers (will learn in process design, this is FYI for this class</a:t>
            </a:r>
          </a:p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If parameters are sufficiently accurate, then stop.  If not, keep repeating the procedure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438400" y="2724090"/>
          <a:ext cx="3911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88" name="Equation" r:id="rId3" imgW="3911400" imgH="698400" progId="Equation.DSMT4">
                  <p:embed/>
                </p:oleObj>
              </mc:Choice>
              <mc:Fallback>
                <p:oleObj name="Equation" r:id="rId3" imgW="39114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724090"/>
                        <a:ext cx="3911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-26470" y="3486090"/>
            <a:ext cx="91969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Sum of squares difference between the measured values and calculated values</a:t>
            </a:r>
          </a:p>
        </p:txBody>
      </p:sp>
    </p:spTree>
    <p:extLst>
      <p:ext uri="{BB962C8B-B14F-4D97-AF65-F5344CB8AC3E}">
        <p14:creationId xmlns:p14="http://schemas.microsoft.com/office/powerpoint/2010/main" val="253908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Rate Laws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001254"/>
            <a:ext cx="7359707" cy="2644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spcAft>
                <a:spcPts val="300"/>
              </a:spcAft>
            </a:pPr>
            <a:r>
              <a:rPr lang="en-US" sz="2000" dirty="0" smtClean="0"/>
              <a:t>The reaction: </a:t>
            </a:r>
          </a:p>
          <a:p>
            <a:pPr lvl="0">
              <a:spcAft>
                <a:spcPts val="500"/>
              </a:spcAft>
            </a:pPr>
            <a:r>
              <a:rPr lang="en-US" sz="2000" dirty="0" smtClean="0"/>
              <a:t>is </a:t>
            </a:r>
            <a:r>
              <a:rPr lang="en-US" sz="2000" b="1" i="1" dirty="0"/>
              <a:t>elementary</a:t>
            </a:r>
            <a:r>
              <a:rPr lang="en-US" sz="2000" dirty="0"/>
              <a:t> and </a:t>
            </a:r>
            <a:r>
              <a:rPr lang="en-US" sz="2000" b="1" i="1" dirty="0" smtClean="0"/>
              <a:t>irreversible</a:t>
            </a:r>
            <a:r>
              <a:rPr lang="en-US" sz="2000" dirty="0" smtClean="0"/>
              <a:t>.  </a:t>
            </a:r>
            <a:r>
              <a:rPr lang="en-US" sz="2000" dirty="0"/>
              <a:t>Which of the following is true</a:t>
            </a:r>
            <a:r>
              <a:rPr lang="en-US" sz="2000" dirty="0" smtClean="0"/>
              <a:t>?</a:t>
            </a:r>
          </a:p>
          <a:p>
            <a:pPr marL="806450" lvl="0" indent="-409575">
              <a:spcAft>
                <a:spcPts val="500"/>
              </a:spcAft>
              <a:buFont typeface="+mj-lt"/>
              <a:buAutoNum type="alphaLcParenR"/>
            </a:pPr>
            <a:r>
              <a:rPr lang="en-US" sz="2000" dirty="0" smtClean="0"/>
              <a:t> </a:t>
            </a:r>
          </a:p>
          <a:p>
            <a:pPr marL="806450" lvl="0" indent="-409575">
              <a:spcAft>
                <a:spcPts val="500"/>
              </a:spcAft>
              <a:buFont typeface="+mj-lt"/>
              <a:buAutoNum type="alphaLcParenR"/>
            </a:pPr>
            <a:r>
              <a:rPr lang="en-US" sz="2000" dirty="0" smtClean="0"/>
              <a:t> </a:t>
            </a:r>
          </a:p>
          <a:p>
            <a:pPr marL="806450" lvl="0" indent="-409575">
              <a:spcAft>
                <a:spcPts val="500"/>
              </a:spcAft>
              <a:buFont typeface="+mj-lt"/>
              <a:buAutoNum type="alphaLcParenR"/>
            </a:pPr>
            <a:r>
              <a:rPr lang="en-US" sz="2000" dirty="0" smtClean="0"/>
              <a:t> </a:t>
            </a:r>
          </a:p>
          <a:p>
            <a:pPr marL="806450" lvl="0" indent="-409575">
              <a:spcBef>
                <a:spcPts val="600"/>
              </a:spcBef>
              <a:buFont typeface="+mj-lt"/>
              <a:buAutoNum type="alphaLcParenR"/>
            </a:pPr>
            <a:r>
              <a:rPr lang="en-US" sz="2000" dirty="0" smtClean="0"/>
              <a:t>The rate cannot be determined from this information</a:t>
            </a:r>
          </a:p>
          <a:p>
            <a:pPr marL="806450" lvl="0" indent="-409575">
              <a:spcBef>
                <a:spcPts val="200"/>
              </a:spcBef>
              <a:buFont typeface="+mj-lt"/>
              <a:buAutoNum type="alphaLcParenR"/>
            </a:pPr>
            <a:r>
              <a:rPr lang="en-US" sz="2000" dirty="0" smtClean="0"/>
              <a:t>None of the above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00888"/>
              </p:ext>
            </p:extLst>
          </p:nvPr>
        </p:nvGraphicFramePr>
        <p:xfrm>
          <a:off x="2590800" y="914400"/>
          <a:ext cx="377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66" name="Equation" r:id="rId3" imgW="3771720" imgH="520560" progId="Equation.DSMT4">
                  <p:embed/>
                </p:oleObj>
              </mc:Choice>
              <mc:Fallback>
                <p:oleObj name="Equation" r:id="rId3" imgW="377172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90800" y="914400"/>
                        <a:ext cx="37719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175863"/>
              </p:ext>
            </p:extLst>
          </p:nvPr>
        </p:nvGraphicFramePr>
        <p:xfrm>
          <a:off x="1676400" y="1804026"/>
          <a:ext cx="246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67" name="Equation" r:id="rId5" imgW="2463480" imgH="444240" progId="Equation.DSMT4">
                  <p:embed/>
                </p:oleObj>
              </mc:Choice>
              <mc:Fallback>
                <p:oleObj name="Equation" r:id="rId5" imgW="24634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76400" y="1804026"/>
                        <a:ext cx="24638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343251"/>
              </p:ext>
            </p:extLst>
          </p:nvPr>
        </p:nvGraphicFramePr>
        <p:xfrm>
          <a:off x="1741236" y="2206002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68" name="Equation" r:id="rId7" imgW="1892160" imgH="444240" progId="Equation.DSMT4">
                  <p:embed/>
                </p:oleObj>
              </mc:Choice>
              <mc:Fallback>
                <p:oleObj name="Equation" r:id="rId7" imgW="18921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41236" y="2206002"/>
                        <a:ext cx="18923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591293"/>
              </p:ext>
            </p:extLst>
          </p:nvPr>
        </p:nvGraphicFramePr>
        <p:xfrm>
          <a:off x="1700464" y="2573382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069" name="Equation" r:id="rId9" imgW="1739880" imgH="444240" progId="Equation.DSMT4">
                  <p:embed/>
                </p:oleObj>
              </mc:Choice>
              <mc:Fallback>
                <p:oleObj name="Equation" r:id="rId9" imgW="17398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00464" y="2573382"/>
                        <a:ext cx="17399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9"/>
          <p:cNvSpPr/>
          <p:nvPr/>
        </p:nvSpPr>
        <p:spPr>
          <a:xfrm>
            <a:off x="1307432" y="2116467"/>
            <a:ext cx="365760" cy="3657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85800" y="3792726"/>
            <a:ext cx="8153400" cy="2836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solidFill>
                  <a:srgbClr val="9900CC"/>
                </a:solidFill>
              </a:rPr>
              <a:t>Ethanol</a:t>
            </a:r>
            <a:r>
              <a:rPr lang="en-US" sz="2000" dirty="0" smtClean="0"/>
              <a:t> and </a:t>
            </a:r>
            <a:r>
              <a:rPr lang="en-US" sz="2000" dirty="0">
                <a:solidFill>
                  <a:srgbClr val="CC0099"/>
                </a:solidFill>
              </a:rPr>
              <a:t>acetic acid </a:t>
            </a:r>
            <a:r>
              <a:rPr lang="en-US" sz="2000" dirty="0" smtClean="0"/>
              <a:t>react </a:t>
            </a:r>
            <a:r>
              <a:rPr lang="en-US" sz="2000" dirty="0"/>
              <a:t>to form </a:t>
            </a:r>
            <a:r>
              <a:rPr lang="en-US" sz="2000" dirty="0">
                <a:solidFill>
                  <a:srgbClr val="00B050"/>
                </a:solidFill>
              </a:rPr>
              <a:t>ethyl acetate </a:t>
            </a:r>
            <a:r>
              <a:rPr lang="en-US" sz="2000" dirty="0" smtClean="0"/>
              <a:t>and </a:t>
            </a:r>
            <a:r>
              <a:rPr lang="en-US" sz="2000" dirty="0" smtClean="0">
                <a:solidFill>
                  <a:srgbClr val="0000FF"/>
                </a:solidFill>
              </a:rPr>
              <a:t>water</a:t>
            </a:r>
            <a:r>
              <a:rPr lang="en-US" sz="2000" dirty="0" smtClean="0"/>
              <a:t>.   </a:t>
            </a:r>
            <a:r>
              <a:rPr lang="en-US" sz="2000" dirty="0"/>
              <a:t>The rate of </a:t>
            </a:r>
            <a:r>
              <a:rPr lang="en-US" sz="2000" dirty="0">
                <a:solidFill>
                  <a:srgbClr val="00B050"/>
                </a:solidFill>
              </a:rPr>
              <a:t>ethyl acetate</a:t>
            </a:r>
            <a:r>
              <a:rPr lang="en-US" sz="2000" dirty="0"/>
              <a:t> formation is </a:t>
            </a:r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</a:t>
            </a:r>
            <a:r>
              <a:rPr lang="en-US" sz="2000" dirty="0"/>
              <a:t>in </a:t>
            </a:r>
            <a:r>
              <a:rPr lang="en-US" sz="2000" dirty="0">
                <a:solidFill>
                  <a:srgbClr val="9900CC"/>
                </a:solidFill>
              </a:rPr>
              <a:t>ethanol </a:t>
            </a:r>
            <a:r>
              <a:rPr lang="en-US" sz="2000" dirty="0" err="1" smtClean="0">
                <a:solidFill>
                  <a:srgbClr val="9900CC"/>
                </a:solidFill>
              </a:rPr>
              <a:t>conc</a:t>
            </a:r>
            <a:r>
              <a:rPr lang="en-US" sz="2000" dirty="0" smtClean="0">
                <a:solidFill>
                  <a:srgbClr val="9900CC"/>
                </a:solidFill>
              </a:rPr>
              <a:t> </a:t>
            </a:r>
            <a:r>
              <a:rPr lang="en-US" sz="2000" dirty="0"/>
              <a:t>and </a:t>
            </a:r>
            <a:endParaRPr lang="en-US" sz="2000" dirty="0" smtClean="0"/>
          </a:p>
          <a:p>
            <a:pPr lvl="0"/>
            <a:r>
              <a:rPr lang="en-US" sz="2000" dirty="0" smtClean="0"/>
              <a:t>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order </a:t>
            </a:r>
            <a:r>
              <a:rPr lang="en-US" sz="2000" dirty="0"/>
              <a:t>in </a:t>
            </a:r>
            <a:r>
              <a:rPr lang="en-US" sz="2000" dirty="0">
                <a:solidFill>
                  <a:srgbClr val="CC0099"/>
                </a:solidFill>
              </a:rPr>
              <a:t>acetic acid </a:t>
            </a:r>
            <a:r>
              <a:rPr lang="en-US" sz="2000" dirty="0" smtClean="0">
                <a:solidFill>
                  <a:srgbClr val="CC0099"/>
                </a:solidFill>
              </a:rPr>
              <a:t>conc</a:t>
            </a:r>
            <a:r>
              <a:rPr lang="en-US" sz="2000" dirty="0" smtClean="0"/>
              <a:t>.  </a:t>
            </a:r>
            <a:r>
              <a:rPr lang="en-US" sz="2000" dirty="0"/>
              <a:t>Which </a:t>
            </a:r>
            <a:r>
              <a:rPr lang="en-US" sz="2000" dirty="0" smtClean="0"/>
              <a:t>of the following is </a:t>
            </a:r>
            <a:r>
              <a:rPr lang="en-US" sz="2000" dirty="0"/>
              <a:t>true? </a:t>
            </a:r>
          </a:p>
          <a:p>
            <a:pPr marL="625475" lvl="0" indent="-228600">
              <a:spcAft>
                <a:spcPts val="300"/>
              </a:spcAft>
              <a:buFont typeface="+mj-lt"/>
              <a:buAutoNum type="alphaLcParenR"/>
            </a:pP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B050"/>
                </a:solidFill>
              </a:rPr>
              <a:t>ethyl</a:t>
            </a:r>
            <a:r>
              <a:rPr lang="en-US" sz="2000" baseline="-25000" dirty="0" smtClean="0">
                <a:solidFill>
                  <a:srgbClr val="00B050"/>
                </a:solidFill>
              </a:rPr>
              <a:t> acetate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 smtClean="0"/>
              <a:t>= </a:t>
            </a:r>
            <a:r>
              <a:rPr lang="en-US" sz="2000" dirty="0" err="1" smtClean="0"/>
              <a:t>k</a:t>
            </a:r>
            <a:r>
              <a:rPr lang="en-US" sz="2000" dirty="0" err="1" smtClean="0">
                <a:solidFill>
                  <a:srgbClr val="00B05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B050"/>
                </a:solidFill>
              </a:rPr>
              <a:t>ethyl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baseline="-25000" dirty="0" err="1" smtClean="0">
                <a:solidFill>
                  <a:srgbClr val="00B050"/>
                </a:solidFill>
              </a:rPr>
              <a:t>acetate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water</a:t>
            </a:r>
            <a:endParaRPr lang="en-US" sz="2000" baseline="-25000" dirty="0" smtClean="0">
              <a:solidFill>
                <a:srgbClr val="00B050"/>
              </a:solidFill>
            </a:endParaRPr>
          </a:p>
          <a:p>
            <a:pPr marL="625475" indent="-228600">
              <a:spcAft>
                <a:spcPts val="300"/>
              </a:spcAft>
              <a:buFont typeface="+mj-lt"/>
              <a:buAutoNum type="alphaLcParenR"/>
            </a:pPr>
            <a:r>
              <a:rPr lang="en-US" sz="2000" dirty="0" smtClean="0"/>
              <a:t> </a:t>
            </a:r>
            <a:r>
              <a:rPr lang="en-US" sz="2000" dirty="0" err="1">
                <a:solidFill>
                  <a:srgbClr val="00B050"/>
                </a:solidFill>
              </a:rPr>
              <a:t>r</a:t>
            </a:r>
            <a:r>
              <a:rPr lang="en-US" sz="2000" baseline="-25000" dirty="0" err="1">
                <a:solidFill>
                  <a:srgbClr val="00B050"/>
                </a:solidFill>
              </a:rPr>
              <a:t>ethyl</a:t>
            </a:r>
            <a:r>
              <a:rPr lang="en-US" sz="2000" baseline="-25000" dirty="0">
                <a:solidFill>
                  <a:srgbClr val="00B050"/>
                </a:solidFill>
              </a:rPr>
              <a:t> acetate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/>
              <a:t>= </a:t>
            </a:r>
            <a:r>
              <a:rPr lang="en-US" sz="2000" dirty="0" err="1" smtClean="0"/>
              <a:t>k</a:t>
            </a:r>
            <a:r>
              <a:rPr lang="en-US" sz="2000" dirty="0" err="1" smtClean="0">
                <a:solidFill>
                  <a:srgbClr val="9900CC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9900CC"/>
                </a:solidFill>
              </a:rPr>
              <a:t>ethanol</a:t>
            </a:r>
            <a:r>
              <a:rPr lang="en-US" sz="2000" dirty="0" err="1" smtClean="0">
                <a:solidFill>
                  <a:srgbClr val="CC0099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CC0099"/>
                </a:solidFill>
              </a:rPr>
              <a:t>acetic</a:t>
            </a:r>
            <a:r>
              <a:rPr lang="en-US" sz="2000" baseline="-25000" dirty="0" smtClean="0">
                <a:solidFill>
                  <a:srgbClr val="CC0099"/>
                </a:solidFill>
              </a:rPr>
              <a:t> acid</a:t>
            </a:r>
            <a:endParaRPr lang="en-US" sz="2000" baseline="-25000" dirty="0">
              <a:solidFill>
                <a:srgbClr val="CC0099"/>
              </a:solidFill>
            </a:endParaRPr>
          </a:p>
          <a:p>
            <a:pPr marL="625475" indent="-228600">
              <a:spcAft>
                <a:spcPts val="300"/>
              </a:spcAft>
              <a:buFont typeface="+mj-lt"/>
              <a:buAutoNum type="alphaLcParenR"/>
            </a:pP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B050"/>
                </a:solidFill>
              </a:rPr>
              <a:t>ethyl</a:t>
            </a:r>
            <a:r>
              <a:rPr lang="en-US" sz="2000" baseline="-25000" dirty="0" smtClean="0">
                <a:solidFill>
                  <a:srgbClr val="00B050"/>
                </a:solidFill>
              </a:rPr>
              <a:t> </a:t>
            </a:r>
            <a:r>
              <a:rPr lang="en-US" sz="2000" baseline="-25000" dirty="0">
                <a:solidFill>
                  <a:srgbClr val="00B050"/>
                </a:solidFill>
              </a:rPr>
              <a:t>acetate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/>
              <a:t>= </a:t>
            </a:r>
            <a:r>
              <a:rPr lang="en-US" sz="2000" dirty="0" err="1" smtClean="0"/>
              <a:t>k</a:t>
            </a:r>
            <a:r>
              <a:rPr lang="en-US" sz="2000" dirty="0" err="1" smtClean="0">
                <a:solidFill>
                  <a:srgbClr val="9900CC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9900CC"/>
                </a:solidFill>
              </a:rPr>
              <a:t>ethanol</a:t>
            </a:r>
            <a:endParaRPr lang="en-US" sz="2000" dirty="0" smtClean="0">
              <a:solidFill>
                <a:srgbClr val="9900CC"/>
              </a:solidFill>
            </a:endParaRPr>
          </a:p>
          <a:p>
            <a:pPr marL="625475" lvl="0" indent="-228600">
              <a:spcAft>
                <a:spcPts val="300"/>
              </a:spcAft>
              <a:buFont typeface="+mj-lt"/>
              <a:buAutoNum type="alphaLcParenR"/>
            </a:pPr>
            <a:r>
              <a:rPr lang="en-US" sz="2000" dirty="0" smtClean="0"/>
              <a:t> </a:t>
            </a:r>
            <a:r>
              <a:rPr lang="en-US" sz="2000" dirty="0" err="1">
                <a:solidFill>
                  <a:srgbClr val="00B050"/>
                </a:solidFill>
              </a:rPr>
              <a:t>r</a:t>
            </a:r>
            <a:r>
              <a:rPr lang="en-US" sz="2000" baseline="-25000" dirty="0" err="1">
                <a:solidFill>
                  <a:srgbClr val="00B050"/>
                </a:solidFill>
              </a:rPr>
              <a:t>ethyl</a:t>
            </a:r>
            <a:r>
              <a:rPr lang="en-US" sz="2000" baseline="-25000" dirty="0">
                <a:solidFill>
                  <a:srgbClr val="00B050"/>
                </a:solidFill>
              </a:rPr>
              <a:t> acetate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/>
              <a:t>= </a:t>
            </a:r>
            <a:r>
              <a:rPr lang="en-US" sz="2000" dirty="0" err="1" smtClean="0"/>
              <a:t>k</a:t>
            </a:r>
            <a:r>
              <a:rPr lang="en-US" sz="2000" dirty="0" err="1" smtClean="0">
                <a:solidFill>
                  <a:srgbClr val="CC0099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CC0099"/>
                </a:solidFill>
              </a:rPr>
              <a:t>acetic</a:t>
            </a:r>
            <a:r>
              <a:rPr lang="en-US" sz="2000" baseline="-25000" dirty="0" smtClean="0">
                <a:solidFill>
                  <a:srgbClr val="CC0099"/>
                </a:solidFill>
              </a:rPr>
              <a:t> </a:t>
            </a:r>
            <a:r>
              <a:rPr lang="en-US" sz="2000" baseline="-25000" dirty="0">
                <a:solidFill>
                  <a:srgbClr val="CC0099"/>
                </a:solidFill>
              </a:rPr>
              <a:t>acid</a:t>
            </a:r>
            <a:endParaRPr lang="en-US" sz="2000" dirty="0" smtClean="0">
              <a:solidFill>
                <a:srgbClr val="CC0099"/>
              </a:solidFill>
            </a:endParaRPr>
          </a:p>
          <a:p>
            <a:pPr marL="625475" lvl="0" indent="-228600">
              <a:spcBef>
                <a:spcPts val="2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en-US" sz="2000" dirty="0" smtClean="0"/>
              <a:t> </a:t>
            </a:r>
            <a:r>
              <a:rPr lang="en-US" sz="2000" dirty="0" err="1">
                <a:solidFill>
                  <a:srgbClr val="00B050"/>
                </a:solidFill>
              </a:rPr>
              <a:t>r</a:t>
            </a:r>
            <a:r>
              <a:rPr lang="en-US" sz="2000" baseline="-25000" dirty="0" err="1">
                <a:solidFill>
                  <a:srgbClr val="00B050"/>
                </a:solidFill>
              </a:rPr>
              <a:t>ethyl</a:t>
            </a:r>
            <a:r>
              <a:rPr lang="en-US" sz="2000" baseline="-25000" dirty="0">
                <a:solidFill>
                  <a:srgbClr val="00B050"/>
                </a:solidFill>
              </a:rPr>
              <a:t> acetate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/>
              <a:t>= </a:t>
            </a:r>
            <a:r>
              <a:rPr lang="en-US" sz="2000" dirty="0" smtClean="0"/>
              <a:t>k</a:t>
            </a:r>
            <a:r>
              <a:rPr lang="en-US" sz="2000" dirty="0" smtClean="0">
                <a:solidFill>
                  <a:srgbClr val="9900CC"/>
                </a:solidFill>
              </a:rPr>
              <a:t>C</a:t>
            </a:r>
            <a:r>
              <a:rPr lang="en-US" sz="2000" baseline="-25000" dirty="0" smtClean="0">
                <a:solidFill>
                  <a:srgbClr val="9900CC"/>
                </a:solidFill>
              </a:rPr>
              <a:t>ethanol</a:t>
            </a:r>
            <a:r>
              <a:rPr lang="en-US" sz="2000" baseline="30000" dirty="0" smtClean="0">
                <a:solidFill>
                  <a:srgbClr val="9900CC"/>
                </a:solidFill>
              </a:rPr>
              <a:t>2</a:t>
            </a:r>
            <a:r>
              <a:rPr lang="en-US" sz="2000" dirty="0" smtClean="0">
                <a:solidFill>
                  <a:srgbClr val="CC0099"/>
                </a:solidFill>
              </a:rPr>
              <a:t>C</a:t>
            </a:r>
            <a:r>
              <a:rPr lang="en-US" sz="2000" baseline="-25000" dirty="0" smtClean="0">
                <a:solidFill>
                  <a:srgbClr val="CC0099"/>
                </a:solidFill>
              </a:rPr>
              <a:t>acetic acid</a:t>
            </a:r>
            <a:r>
              <a:rPr lang="en-US" sz="2000" baseline="30000" dirty="0" smtClean="0">
                <a:solidFill>
                  <a:srgbClr val="CC0099"/>
                </a:solidFill>
              </a:rPr>
              <a:t>-1</a:t>
            </a:r>
            <a:endParaRPr lang="en-US" sz="2000" dirty="0" smtClean="0"/>
          </a:p>
        </p:txBody>
      </p:sp>
      <p:sp>
        <p:nvSpPr>
          <p:cNvPr id="13" name="Oval 12"/>
          <p:cNvSpPr/>
          <p:nvPr/>
        </p:nvSpPr>
        <p:spPr>
          <a:xfrm>
            <a:off x="1066800" y="5442429"/>
            <a:ext cx="365760" cy="3657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4495800" y="4447672"/>
            <a:ext cx="2743200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919664" y="5478376"/>
            <a:ext cx="795528" cy="34747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762000" y="4736982"/>
            <a:ext cx="310896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783530" y="5441780"/>
            <a:ext cx="34884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</a:t>
            </a:r>
            <a:r>
              <a:rPr lang="en-US" sz="2000" dirty="0" err="1" smtClean="0">
                <a:solidFill>
                  <a:srgbClr val="CC0099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CC0099"/>
                </a:solidFill>
              </a:rPr>
              <a:t>acetic</a:t>
            </a:r>
            <a:r>
              <a:rPr lang="en-US" sz="2000" dirty="0" smtClean="0">
                <a:solidFill>
                  <a:srgbClr val="CC0099"/>
                </a:solidFill>
              </a:rPr>
              <a:t> </a:t>
            </a:r>
            <a:r>
              <a:rPr lang="en-US" sz="2000" baseline="-25000" dirty="0" smtClean="0">
                <a:solidFill>
                  <a:srgbClr val="CC0099"/>
                </a:solidFill>
              </a:rPr>
              <a:t>acid</a:t>
            </a:r>
            <a:r>
              <a:rPr lang="en-US" sz="2000" baseline="30000" dirty="0" smtClean="0">
                <a:solidFill>
                  <a:srgbClr val="CC0099"/>
                </a:solidFill>
              </a:rPr>
              <a:t>0</a:t>
            </a:r>
            <a:r>
              <a:rPr lang="en-US" sz="2000" dirty="0" smtClean="0">
                <a:solidFill>
                  <a:srgbClr val="CC0099"/>
                </a:solidFill>
              </a:rPr>
              <a:t>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(zero power) = 1</a:t>
            </a:r>
          </a:p>
        </p:txBody>
      </p:sp>
    </p:spTree>
    <p:extLst>
      <p:ext uri="{BB962C8B-B14F-4D97-AF65-F5344CB8AC3E}">
        <p14:creationId xmlns:p14="http://schemas.microsoft.com/office/powerpoint/2010/main" val="98207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3" grpId="0" animBg="1"/>
      <p:bldP spid="17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zh-TW" dirty="0" smtClean="0"/>
              <a:t>Collection &amp; Analysis of Rate Data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3429000"/>
            <a:ext cx="8763000" cy="3211512"/>
          </a:xfrm>
        </p:spPr>
        <p:txBody>
          <a:bodyPr>
            <a:noAutofit/>
          </a:bodyPr>
          <a:lstStyle/>
          <a:p>
            <a:r>
              <a:rPr lang="en-GB" altLang="zh-TW" sz="2000" dirty="0" smtClean="0">
                <a:solidFill>
                  <a:srgbClr val="0066FF"/>
                </a:solidFill>
              </a:rPr>
              <a:t>Constant-volume batch reactor</a:t>
            </a:r>
          </a:p>
          <a:p>
            <a:pPr marL="506413" lvl="1"/>
            <a:r>
              <a:rPr lang="en-GB" altLang="zh-TW" sz="2000" dirty="0" smtClean="0">
                <a:solidFill>
                  <a:srgbClr val="0066FF"/>
                </a:solidFill>
              </a:rPr>
              <a:t>For homogenous reactions</a:t>
            </a:r>
          </a:p>
          <a:p>
            <a:pPr marL="506413" lvl="1"/>
            <a:r>
              <a:rPr lang="en-GB" altLang="zh-TW" sz="2000" dirty="0" smtClean="0">
                <a:solidFill>
                  <a:srgbClr val="0066FF"/>
                </a:solidFill>
              </a:rPr>
              <a:t>Concentration vs. time measurements</a:t>
            </a:r>
          </a:p>
          <a:p>
            <a:pPr marL="506413" lvl="1"/>
            <a:r>
              <a:rPr lang="en-GB" altLang="zh-TW" sz="2000" dirty="0" smtClean="0">
                <a:solidFill>
                  <a:srgbClr val="0066FF"/>
                </a:solidFill>
              </a:rPr>
              <a:t>Measurement during the unsteady-state operation</a:t>
            </a:r>
          </a:p>
          <a:p>
            <a:r>
              <a:rPr lang="en-GB" altLang="zh-TW" sz="2000" dirty="0" smtClean="0">
                <a:solidFill>
                  <a:srgbClr val="993366"/>
                </a:solidFill>
              </a:rPr>
              <a:t>Differential reactor</a:t>
            </a:r>
          </a:p>
          <a:p>
            <a:pPr marL="506413" lvl="1"/>
            <a:r>
              <a:rPr lang="en-GB" altLang="zh-TW" sz="2000" dirty="0" smtClean="0">
                <a:solidFill>
                  <a:srgbClr val="993366"/>
                </a:solidFill>
              </a:rPr>
              <a:t>For solid-fluid reactions</a:t>
            </a:r>
          </a:p>
          <a:p>
            <a:pPr marL="506413" lvl="1"/>
            <a:r>
              <a:rPr lang="en-GB" altLang="zh-TW" sz="2000" dirty="0" smtClean="0">
                <a:solidFill>
                  <a:srgbClr val="993366"/>
                </a:solidFill>
              </a:rPr>
              <a:t>Measurement during steady state operation</a:t>
            </a:r>
          </a:p>
          <a:p>
            <a:pPr marL="506413" lvl="1"/>
            <a:r>
              <a:rPr lang="en-GB" altLang="zh-TW" sz="2000" dirty="0" smtClean="0">
                <a:solidFill>
                  <a:srgbClr val="993366"/>
                </a:solidFill>
              </a:rPr>
              <a:t>Product concentration is usually monitored for different feed conditions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" y="942981"/>
            <a:ext cx="8915400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Data collection is done in the lab, where we can simplify BMB, stoichiometry, and fluid dynamic considerations</a:t>
            </a:r>
          </a:p>
          <a:p>
            <a:pPr marL="0" lvl="1"/>
            <a:r>
              <a:rPr lang="en-GB" altLang="zh-TW" sz="2400" u="sng" dirty="0" smtClean="0"/>
              <a:t>Goal</a:t>
            </a:r>
            <a:r>
              <a:rPr lang="en-GB" altLang="zh-TW" sz="2400" dirty="0" smtClean="0"/>
              <a:t>: determine reaction order, </a:t>
            </a:r>
            <a:r>
              <a:rPr lang="en-GB" altLang="zh-TW" sz="2400" dirty="0" smtClean="0">
                <a:latin typeface="Symbol" pitchFamily="18" charset="2"/>
              </a:rPr>
              <a:t>a</a:t>
            </a:r>
            <a:r>
              <a:rPr lang="en-GB" altLang="zh-TW" sz="2400" dirty="0" smtClean="0"/>
              <a:t>, and specific reaction rate constant, k, in the rate law</a:t>
            </a: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09550" y="2583359"/>
            <a:ext cx="8782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008000"/>
                </a:solidFill>
              </a:rPr>
              <a:t>Want ideal conditions </a:t>
            </a:r>
            <a:r>
              <a:rPr lang="en-US" sz="2200" dirty="0" smtClean="0">
                <a:solidFill>
                  <a:srgbClr val="008000"/>
                </a:solidFill>
                <a:latin typeface="Arial"/>
                <a:cs typeface="Arial"/>
              </a:rPr>
              <a:t>→</a:t>
            </a:r>
            <a:r>
              <a:rPr lang="en-US" sz="2200" dirty="0" smtClean="0">
                <a:solidFill>
                  <a:srgbClr val="008000"/>
                </a:solidFill>
              </a:rPr>
              <a:t> well-mixed (data is easiest to interpret)</a:t>
            </a:r>
          </a:p>
          <a:p>
            <a:pPr indent="231775"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008000"/>
                </a:solidFill>
              </a:rPr>
              <a:t>Select a simple reactor 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3477125"/>
            <a:ext cx="8077200" cy="141732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of Excess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18696" y="1143000"/>
            <a:ext cx="6106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+ B </a:t>
            </a:r>
            <a:r>
              <a:rPr lang="en-US" sz="2000" dirty="0" smtClean="0">
                <a:latin typeface="Arial"/>
                <a:cs typeface="Arial"/>
              </a:rPr>
              <a:t>→ products       Suspect rate eq. -</a:t>
            </a:r>
            <a:r>
              <a:rPr lang="en-US" sz="2000" dirty="0" err="1" smtClean="0"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</a:t>
            </a:r>
            <a:r>
              <a:rPr lang="en-US" sz="2000" dirty="0" err="1" smtClean="0">
                <a:latin typeface="Arial"/>
                <a:cs typeface="Arial"/>
              </a:rPr>
              <a:t>kC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baseline="30000" dirty="0" err="1" smtClean="0">
                <a:latin typeface="Symbol" pitchFamily="18" charset="2"/>
                <a:cs typeface="Arial"/>
              </a:rPr>
              <a:t>a</a:t>
            </a:r>
            <a:r>
              <a:rPr lang="en-US" sz="2000" dirty="0" err="1" smtClean="0">
                <a:cs typeface="Arial"/>
              </a:rPr>
              <a:t>C</a:t>
            </a:r>
            <a:r>
              <a:rPr lang="en-US" sz="2000" baseline="-25000" dirty="0" err="1" smtClean="0">
                <a:cs typeface="Arial"/>
              </a:rPr>
              <a:t>B</a:t>
            </a:r>
            <a:r>
              <a:rPr lang="en-US" sz="2000" baseline="30000" dirty="0" err="1" smtClean="0">
                <a:latin typeface="Symbol" pitchFamily="18" charset="2"/>
                <a:cs typeface="Arial"/>
              </a:rPr>
              <a:t>b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28600" y="1752600"/>
            <a:ext cx="8763001" cy="2451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C00000"/>
                </a:solidFill>
              </a:rPr>
              <a:t>Run reaction with an excess of B so C</a:t>
            </a:r>
            <a:r>
              <a:rPr lang="en-US" sz="2000" baseline="-25000" dirty="0" smtClean="0">
                <a:solidFill>
                  <a:srgbClr val="C00000"/>
                </a:solidFill>
              </a:rPr>
              <a:t>B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Arial"/>
                <a:cs typeface="Arial"/>
              </a:rPr>
              <a:t>≈ C</a:t>
            </a:r>
            <a:r>
              <a:rPr lang="en-US" sz="2000" baseline="-25000" dirty="0" smtClean="0">
                <a:solidFill>
                  <a:srgbClr val="C00000"/>
                </a:solidFill>
                <a:latin typeface="Arial"/>
                <a:cs typeface="Arial"/>
              </a:rPr>
              <a:t>B0</a:t>
            </a:r>
            <a:endParaRPr lang="en-US" sz="2000" dirty="0" smtClean="0">
              <a:solidFill>
                <a:srgbClr val="C00000"/>
              </a:solidFill>
              <a:latin typeface="Arial"/>
              <a:cs typeface="Arial"/>
            </a:endParaRP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C00000"/>
                </a:solidFill>
                <a:latin typeface="Arial"/>
                <a:cs typeface="Arial"/>
              </a:rPr>
              <a:t>Rate equation simplifies to –</a:t>
            </a:r>
            <a:r>
              <a:rPr lang="en-US" sz="2000" dirty="0" err="1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latin typeface="Arial"/>
                <a:cs typeface="Arial"/>
              </a:rPr>
              <a:t> = </a:t>
            </a:r>
            <a:r>
              <a:rPr lang="en-US" sz="2000" dirty="0" err="1" smtClean="0">
                <a:solidFill>
                  <a:srgbClr val="C00000"/>
                </a:solidFill>
                <a:latin typeface="Arial"/>
                <a:cs typeface="Arial"/>
              </a:rPr>
              <a:t>k’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C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baseline="30000" dirty="0" err="1" smtClean="0">
                <a:solidFill>
                  <a:srgbClr val="C00000"/>
                </a:solidFill>
                <a:latin typeface="Symbol" pitchFamily="18" charset="2"/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where k’=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k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C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B</a:t>
            </a:r>
            <a:r>
              <a:rPr lang="en-US" sz="2000" baseline="30000" dirty="0" err="1" smtClean="0">
                <a:solidFill>
                  <a:srgbClr val="C00000"/>
                </a:solidFill>
                <a:latin typeface="Symbol" pitchFamily="18" charset="2"/>
                <a:cs typeface="Arial"/>
              </a:rPr>
              <a:t>b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Arial"/>
                <a:cs typeface="Arial"/>
              </a:rPr>
              <a:t>≈ 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k’=k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C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B0</a:t>
            </a:r>
            <a:r>
              <a:rPr lang="en-US" sz="2000" baseline="30000" dirty="0" smtClean="0">
                <a:solidFill>
                  <a:srgbClr val="C00000"/>
                </a:solidFill>
                <a:latin typeface="Symbol" pitchFamily="18" charset="2"/>
                <a:cs typeface="Arial"/>
              </a:rPr>
              <a:t>b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  <a:cs typeface="Arial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and 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can be determined </a:t>
            </a: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C00000"/>
                </a:solidFill>
                <a:cs typeface="Arial"/>
              </a:rPr>
              <a:t>Repeat, but with an excess of A so that </a:t>
            </a:r>
            <a:r>
              <a:rPr lang="en-US" sz="2000" dirty="0" smtClean="0">
                <a:solidFill>
                  <a:srgbClr val="C00000"/>
                </a:solidFill>
              </a:rPr>
              <a:t>C</a:t>
            </a:r>
            <a:r>
              <a:rPr lang="en-US" sz="2000" baseline="-25000" dirty="0" smtClean="0">
                <a:solidFill>
                  <a:srgbClr val="C00000"/>
                </a:solidFill>
              </a:rPr>
              <a:t>A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≈ C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A0</a:t>
            </a: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C00000"/>
                </a:solidFill>
                <a:cs typeface="Arial"/>
              </a:rPr>
              <a:t>With excess A, rate simplifies to –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r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= 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k’’C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B</a:t>
            </a:r>
            <a:r>
              <a:rPr lang="en-US" sz="2000" baseline="30000" dirty="0" err="1" smtClean="0">
                <a:solidFill>
                  <a:srgbClr val="C00000"/>
                </a:solidFill>
                <a:latin typeface="Symbol" pitchFamily="18" charset="2"/>
                <a:cs typeface="Arial"/>
              </a:rPr>
              <a:t>b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where k’’=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k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C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baseline="30000" dirty="0" err="1" smtClean="0">
                <a:solidFill>
                  <a:srgbClr val="C00000"/>
                </a:solidFill>
                <a:latin typeface="Symbol" pitchFamily="18" charset="2"/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≈ k’’=k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C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A0</a:t>
            </a:r>
            <a:r>
              <a:rPr lang="en-US" sz="2000" baseline="30000" dirty="0" smtClean="0">
                <a:solidFill>
                  <a:srgbClr val="C00000"/>
                </a:solidFill>
                <a:latin typeface="Symbol" pitchFamily="18" charset="2"/>
                <a:cs typeface="Arial"/>
              </a:rPr>
              <a:t>a</a:t>
            </a:r>
            <a:endParaRPr lang="en-US" sz="2000" dirty="0" smtClean="0">
              <a:solidFill>
                <a:srgbClr val="C00000"/>
              </a:solidFill>
              <a:latin typeface="Symbol" pitchFamily="18" charset="2"/>
              <a:cs typeface="Arial"/>
            </a:endParaRP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C00000"/>
                </a:solidFill>
                <a:cs typeface="Arial"/>
              </a:rPr>
              <a:t>Determine k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by measuring –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r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at known concentrations of A and B, where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  <a:cs typeface="Arial"/>
              </a:rPr>
              <a:t> 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552675"/>
              </p:ext>
            </p:extLst>
          </p:nvPr>
        </p:nvGraphicFramePr>
        <p:xfrm>
          <a:off x="2527300" y="4584700"/>
          <a:ext cx="40894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4" name="Equation" r:id="rId3" imgW="4089240" imgH="749160" progId="Equation.DSMT4">
                  <p:embed/>
                </p:oleObj>
              </mc:Choice>
              <mc:Fallback>
                <p:oleObj name="Equation" r:id="rId3" imgW="4089240" imgH="749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584700"/>
                        <a:ext cx="40894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Analysis Methods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90800" y="1524000"/>
            <a:ext cx="4419600" cy="4525963"/>
          </a:xfrm>
        </p:spPr>
        <p:txBody>
          <a:bodyPr>
            <a:normAutofit/>
          </a:bodyPr>
          <a:lstStyle/>
          <a:p>
            <a:r>
              <a:rPr lang="en-GB" altLang="zh-TW" sz="2800" dirty="0" smtClean="0"/>
              <a:t>Differential method</a:t>
            </a:r>
          </a:p>
          <a:p>
            <a:r>
              <a:rPr lang="en-GB" altLang="zh-TW" sz="2800" dirty="0" smtClean="0"/>
              <a:t>Integral method</a:t>
            </a:r>
          </a:p>
          <a:p>
            <a:r>
              <a:rPr lang="en-GB" altLang="zh-TW" sz="2800" dirty="0" smtClean="0"/>
              <a:t>Half-lives method</a:t>
            </a:r>
          </a:p>
          <a:p>
            <a:r>
              <a:rPr lang="en-GB" altLang="zh-TW" sz="2800" dirty="0" smtClean="0"/>
              <a:t>Initial rate method</a:t>
            </a:r>
          </a:p>
          <a:p>
            <a:r>
              <a:rPr lang="en-GB" altLang="zh-TW" sz="2800" dirty="0" smtClean="0"/>
              <a:t>Differential reactor</a:t>
            </a:r>
          </a:p>
          <a:p>
            <a:r>
              <a:rPr lang="en-GB" altLang="zh-TW" sz="2800" dirty="0" smtClean="0"/>
              <a:t>More complex kinetics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2971800" y="1447800"/>
            <a:ext cx="3124200" cy="609600"/>
          </a:xfrm>
          <a:prstGeom prst="rect">
            <a:avLst/>
          </a:prstGeom>
          <a:noFill/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Method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226209"/>
              </p:ext>
            </p:extLst>
          </p:nvPr>
        </p:nvGraphicFramePr>
        <p:xfrm>
          <a:off x="2362200" y="939800"/>
          <a:ext cx="2133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4" name="Equation" r:id="rId4" imgW="2133360" imgH="609480" progId="Equation.DSMT4">
                  <p:embed/>
                </p:oleObj>
              </mc:Choice>
              <mc:Fallback>
                <p:oleObj name="Equation" r:id="rId4" imgW="2133360" imgH="609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39800"/>
                        <a:ext cx="2133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25"/>
          <p:cNvGrpSpPr>
            <a:grpSpLocks/>
          </p:cNvGrpSpPr>
          <p:nvPr/>
        </p:nvGrpSpPr>
        <p:grpSpPr bwMode="auto">
          <a:xfrm>
            <a:off x="457200" y="838200"/>
            <a:ext cx="971117" cy="1541514"/>
            <a:chOff x="3708400" y="3667587"/>
            <a:chExt cx="971117" cy="1110720"/>
          </a:xfrm>
        </p:grpSpPr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4189845" y="3667587"/>
              <a:ext cx="0" cy="856517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u="none"/>
            </a:p>
          </p:txBody>
        </p:sp>
        <p:sp>
          <p:nvSpPr>
            <p:cNvPr id="16" name="Oval 6"/>
            <p:cNvSpPr>
              <a:spLocks noChangeArrowheads="1"/>
            </p:cNvSpPr>
            <p:nvPr/>
          </p:nvSpPr>
          <p:spPr bwMode="auto">
            <a:xfrm>
              <a:off x="4189845" y="4448877"/>
              <a:ext cx="381000" cy="152400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u="none"/>
            </a:p>
          </p:txBody>
        </p:sp>
        <p:sp>
          <p:nvSpPr>
            <p:cNvPr id="17" name="Oval 7"/>
            <p:cNvSpPr>
              <a:spLocks noChangeArrowheads="1"/>
            </p:cNvSpPr>
            <p:nvPr/>
          </p:nvSpPr>
          <p:spPr bwMode="auto">
            <a:xfrm>
              <a:off x="3808845" y="4448877"/>
              <a:ext cx="381000" cy="152400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u="none"/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3708400" y="4181683"/>
              <a:ext cx="969264" cy="177800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192" y="8"/>
                </a:cxn>
                <a:cxn ang="0">
                  <a:pos x="240" y="104"/>
                </a:cxn>
                <a:cxn ang="0">
                  <a:pos x="384" y="56"/>
                </a:cxn>
                <a:cxn ang="0">
                  <a:pos x="528" y="56"/>
                </a:cxn>
                <a:cxn ang="0">
                  <a:pos x="624" y="8"/>
                </a:cxn>
                <a:cxn ang="0">
                  <a:pos x="672" y="56"/>
                </a:cxn>
                <a:cxn ang="0">
                  <a:pos x="672" y="104"/>
                </a:cxn>
              </a:cxnLst>
              <a:rect l="0" t="0" r="r" b="b"/>
              <a:pathLst>
                <a:path w="679" h="112">
                  <a:moveTo>
                    <a:pt x="0" y="56"/>
                  </a:moveTo>
                  <a:cubicBezTo>
                    <a:pt x="76" y="28"/>
                    <a:pt x="152" y="0"/>
                    <a:pt x="192" y="8"/>
                  </a:cubicBezTo>
                  <a:cubicBezTo>
                    <a:pt x="231" y="15"/>
                    <a:pt x="207" y="95"/>
                    <a:pt x="240" y="104"/>
                  </a:cubicBezTo>
                  <a:cubicBezTo>
                    <a:pt x="272" y="112"/>
                    <a:pt x="336" y="64"/>
                    <a:pt x="384" y="56"/>
                  </a:cubicBezTo>
                  <a:cubicBezTo>
                    <a:pt x="432" y="48"/>
                    <a:pt x="488" y="63"/>
                    <a:pt x="528" y="56"/>
                  </a:cubicBezTo>
                  <a:cubicBezTo>
                    <a:pt x="567" y="48"/>
                    <a:pt x="600" y="8"/>
                    <a:pt x="624" y="8"/>
                  </a:cubicBezTo>
                  <a:cubicBezTo>
                    <a:pt x="648" y="8"/>
                    <a:pt x="664" y="40"/>
                    <a:pt x="672" y="56"/>
                  </a:cubicBezTo>
                  <a:cubicBezTo>
                    <a:pt x="679" y="71"/>
                    <a:pt x="675" y="87"/>
                    <a:pt x="672" y="104"/>
                  </a:cubicBezTo>
                </a:path>
              </a:pathLst>
            </a:custGeom>
            <a:noFill/>
            <a:ln w="38100" cmpd="sng">
              <a:solidFill>
                <a:srgbClr val="0070C0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u="none"/>
            </a:p>
          </p:txBody>
        </p:sp>
        <p:sp>
          <p:nvSpPr>
            <p:cNvPr id="19" name="Rectangle 4"/>
            <p:cNvSpPr>
              <a:spLocks noChangeArrowheads="1"/>
            </p:cNvSpPr>
            <p:nvPr/>
          </p:nvSpPr>
          <p:spPr bwMode="auto">
            <a:xfrm>
              <a:off x="3708400" y="3994070"/>
              <a:ext cx="971117" cy="784237"/>
            </a:xfrm>
            <a:prstGeom prst="rect">
              <a:avLst/>
            </a:prstGeom>
            <a:noFill/>
            <a:ln w="38100">
              <a:solidFill>
                <a:srgbClr val="0070C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altLang="en-US" u="none">
                <a:solidFill>
                  <a:srgbClr val="FFFF00"/>
                </a:solidFill>
                <a:latin typeface="Helvetica" pitchFamily="34" charset="0"/>
              </a:endParaRPr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 rot="16200000" flipH="1">
            <a:off x="2355630" y="1153070"/>
            <a:ext cx="381000" cy="3048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H="1">
            <a:off x="2868010" y="1155700"/>
            <a:ext cx="381000" cy="3048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611820" y="145656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103180" y="14224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956806"/>
              </p:ext>
            </p:extLst>
          </p:nvPr>
        </p:nvGraphicFramePr>
        <p:xfrm>
          <a:off x="2819400" y="1981200"/>
          <a:ext cx="863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5" name="Equation" r:id="rId6" imgW="863280" imgH="660240" progId="Equation.DSMT4">
                  <p:embed/>
                </p:oleObj>
              </mc:Choice>
              <mc:Fallback>
                <p:oleObj name="Equation" r:id="rId6" imgW="863280" imgH="660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981200"/>
                        <a:ext cx="8636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917980" y="2133600"/>
            <a:ext cx="2167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Where –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= </a:t>
            </a:r>
            <a:r>
              <a:rPr lang="en-US" sz="2000" dirty="0" err="1" smtClean="0"/>
              <a:t>kC</a:t>
            </a:r>
            <a:r>
              <a:rPr lang="en-US" sz="2000" baseline="-25000" dirty="0" err="1" smtClean="0"/>
              <a:t>A</a:t>
            </a:r>
            <a:r>
              <a:rPr lang="en-US" sz="2000" baseline="30000" dirty="0" err="1" smtClean="0">
                <a:latin typeface="Symbol" pitchFamily="18" charset="2"/>
              </a:rPr>
              <a:t>a</a:t>
            </a:r>
            <a:endParaRPr lang="en-US" sz="2000" dirty="0" smtClean="0"/>
          </a:p>
        </p:txBody>
      </p:sp>
      <p:sp>
        <p:nvSpPr>
          <p:cNvPr id="27" name="Oval 26"/>
          <p:cNvSpPr/>
          <p:nvPr/>
        </p:nvSpPr>
        <p:spPr>
          <a:xfrm>
            <a:off x="5827295" y="2202970"/>
            <a:ext cx="182880" cy="18288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670580" y="182880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alpha power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846" y="3429000"/>
            <a:ext cx="7680308" cy="7591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spcAft>
                <a:spcPts val="400"/>
              </a:spcAft>
              <a:buFont typeface="+mj-lt"/>
              <a:buAutoNum type="alphaLcParenR" startAt="2"/>
            </a:pPr>
            <a:r>
              <a:rPr lang="en-US" sz="2000" dirty="0" smtClean="0"/>
              <a:t>Determine </a:t>
            </a:r>
            <a:r>
              <a:rPr lang="en-US" sz="2000" dirty="0" err="1" smtClean="0"/>
              <a:t>dC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/</a:t>
            </a:r>
            <a:r>
              <a:rPr lang="en-US" sz="2000" dirty="0" err="1" smtClean="0"/>
              <a:t>dt</a:t>
            </a:r>
            <a:r>
              <a:rPr lang="en-US" sz="2000" dirty="0" smtClean="0"/>
              <a:t> from plot by graphical or numerical methods</a:t>
            </a:r>
          </a:p>
          <a:p>
            <a:pPr marL="457200" indent="-457200">
              <a:spcAft>
                <a:spcPts val="400"/>
              </a:spcAft>
              <a:buFont typeface="+mj-lt"/>
              <a:buAutoNum type="alphaLcParenR" startAt="2"/>
            </a:pPr>
            <a:r>
              <a:rPr lang="en-US" sz="2000" dirty="0" smtClean="0"/>
              <a:t>Plot </a:t>
            </a:r>
            <a:r>
              <a:rPr lang="en-US" sz="2000" dirty="0" err="1" smtClean="0"/>
              <a:t>ln</a:t>
            </a:r>
            <a:r>
              <a:rPr lang="en-US" sz="2000" dirty="0" smtClean="0"/>
              <a:t>(-</a:t>
            </a:r>
            <a:r>
              <a:rPr lang="en-US" sz="2000" dirty="0" err="1" smtClean="0"/>
              <a:t>dC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/</a:t>
            </a:r>
            <a:r>
              <a:rPr lang="en-US" sz="2000" dirty="0" err="1" smtClean="0"/>
              <a:t>dt</a:t>
            </a:r>
            <a:r>
              <a:rPr lang="en-US" sz="2000" dirty="0" smtClean="0"/>
              <a:t>) </a:t>
            </a:r>
            <a:r>
              <a:rPr lang="en-US" sz="2000" dirty="0" err="1" smtClean="0"/>
              <a:t>vs</a:t>
            </a:r>
            <a:r>
              <a:rPr lang="en-US" sz="2000" dirty="0" smtClean="0"/>
              <a:t> </a:t>
            </a:r>
            <a:r>
              <a:rPr lang="en-US" sz="2000" dirty="0" err="1" smtClean="0"/>
              <a:t>ln</a:t>
            </a:r>
            <a:r>
              <a:rPr lang="en-US" sz="2000" dirty="0" smtClean="0"/>
              <a:t> C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sp>
        <p:nvSpPr>
          <p:cNvPr id="30" name="Rounded Rectangle 29"/>
          <p:cNvSpPr/>
          <p:nvPr/>
        </p:nvSpPr>
        <p:spPr>
          <a:xfrm>
            <a:off x="1763110" y="3124200"/>
            <a:ext cx="822960" cy="381000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rot="5400000">
            <a:off x="2514600" y="2895600"/>
            <a:ext cx="228600" cy="228600"/>
          </a:xfrm>
          <a:prstGeom prst="straightConnector1">
            <a:avLst/>
          </a:prstGeom>
          <a:ln w="190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688020" y="2667000"/>
            <a:ext cx="1819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Average slope</a:t>
            </a: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159817"/>
              </p:ext>
            </p:extLst>
          </p:nvPr>
        </p:nvGraphicFramePr>
        <p:xfrm>
          <a:off x="1219200" y="4397514"/>
          <a:ext cx="2794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6" name="Equation" r:id="rId8" imgW="2793960" imgH="685800" progId="Equation.DSMT4">
                  <p:embed/>
                </p:oleObj>
              </mc:Choice>
              <mc:Fallback>
                <p:oleObj name="Equation" r:id="rId8" imgW="2793960" imgH="685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397514"/>
                        <a:ext cx="2794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4724400" y="4540359"/>
            <a:ext cx="1293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Slope = </a:t>
            </a:r>
            <a:r>
              <a:rPr lang="en-US" sz="2000" dirty="0" smtClean="0">
                <a:latin typeface="Symbol" pitchFamily="18" charset="2"/>
              </a:rPr>
              <a:t>a</a:t>
            </a:r>
            <a:endParaRPr lang="en-US" sz="2000" dirty="0" smtClean="0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84340"/>
              </p:ext>
            </p:extLst>
          </p:nvPr>
        </p:nvGraphicFramePr>
        <p:xfrm>
          <a:off x="6451600" y="4372114"/>
          <a:ext cx="1473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7" name="Equation" r:id="rId10" imgW="1473120" imgH="736560" progId="Equation.DSMT4">
                  <p:embed/>
                </p:oleObj>
              </mc:Choice>
              <mc:Fallback>
                <p:oleObj name="Equation" r:id="rId10" imgW="1473120" imgH="736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1600" y="4372114"/>
                        <a:ext cx="1473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42900" y="5181600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To find k, find the value of –</a:t>
            </a:r>
            <a:r>
              <a:rPr lang="en-US" sz="2000" dirty="0" err="1" smtClean="0">
                <a:solidFill>
                  <a:srgbClr val="7030A0"/>
                </a:solidFill>
              </a:rPr>
              <a:t>dC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A,p</a:t>
            </a:r>
            <a:r>
              <a:rPr lang="en-US" sz="2000" dirty="0" smtClean="0">
                <a:solidFill>
                  <a:srgbClr val="7030A0"/>
                </a:solidFill>
              </a:rPr>
              <a:t>/</a:t>
            </a:r>
            <a:r>
              <a:rPr lang="en-US" sz="2000" dirty="0" err="1" smtClean="0">
                <a:solidFill>
                  <a:srgbClr val="7030A0"/>
                </a:solidFill>
              </a:rPr>
              <a:t>dt</a:t>
            </a:r>
            <a:r>
              <a:rPr lang="en-US" sz="2000" dirty="0" smtClean="0">
                <a:solidFill>
                  <a:srgbClr val="7030A0"/>
                </a:solidFill>
              </a:rPr>
              <a:t> that corresponds to a specific concentration </a:t>
            </a:r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A,p</a:t>
            </a:r>
            <a:r>
              <a:rPr lang="en-US" sz="2000" dirty="0" smtClean="0">
                <a:solidFill>
                  <a:srgbClr val="7030A0"/>
                </a:solidFill>
              </a:rPr>
              <a:t>.  Raise </a:t>
            </a:r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A,p</a:t>
            </a:r>
            <a:r>
              <a:rPr lang="en-US" sz="2000" baseline="-25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>
                <a:solidFill>
                  <a:srgbClr val="7030A0"/>
                </a:solidFill>
              </a:rPr>
              <a:t>to the </a:t>
            </a: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a </a:t>
            </a:r>
            <a:r>
              <a:rPr lang="en-US" sz="2000" dirty="0" smtClean="0">
                <a:solidFill>
                  <a:srgbClr val="7030A0"/>
                </a:solidFill>
              </a:rPr>
              <a:t>power and divide into –</a:t>
            </a:r>
            <a:r>
              <a:rPr lang="en-US" sz="2000" dirty="0" err="1" smtClean="0">
                <a:solidFill>
                  <a:srgbClr val="7030A0"/>
                </a:solidFill>
              </a:rPr>
              <a:t>dC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/</a:t>
            </a:r>
            <a:r>
              <a:rPr lang="en-US" sz="2000" dirty="0" err="1" smtClean="0">
                <a:solidFill>
                  <a:srgbClr val="7030A0"/>
                </a:solidFill>
              </a:rPr>
              <a:t>dt</a:t>
            </a:r>
            <a:r>
              <a:rPr lang="en-US" sz="2000" dirty="0" smtClean="0">
                <a:solidFill>
                  <a:srgbClr val="7030A0"/>
                </a:solidFill>
              </a:rPr>
              <a:t>)</a:t>
            </a:r>
            <a:r>
              <a:rPr lang="en-US" sz="2000" baseline="-25000" dirty="0" smtClean="0">
                <a:solidFill>
                  <a:srgbClr val="7030A0"/>
                </a:solidFill>
              </a:rPr>
              <a:t>p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8125" y="5987712"/>
            <a:ext cx="77077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Hey, we just jumped from step a to step c.  How do we get </a:t>
            </a:r>
            <a:r>
              <a:rPr lang="en-US" sz="2000" dirty="0" err="1" smtClean="0">
                <a:solidFill>
                  <a:srgbClr val="0000FF"/>
                </a:solidFill>
              </a:rPr>
              <a:t>dC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dt</a:t>
            </a:r>
            <a:r>
              <a:rPr lang="en-US" sz="2000" dirty="0" smtClean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7710" y="3093720"/>
            <a:ext cx="38619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spcAft>
                <a:spcPts val="400"/>
              </a:spcAft>
              <a:buFont typeface="+mj-lt"/>
              <a:buAutoNum type="alphaLcParenR"/>
            </a:pPr>
            <a:r>
              <a:rPr lang="en-US" sz="2000" dirty="0" smtClean="0"/>
              <a:t>Plot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/</a:t>
            </a:r>
            <a:r>
              <a:rPr lang="en-US" sz="2000" dirty="0" err="1" smtClean="0">
                <a:latin typeface="Symbol" pitchFamily="18" charset="2"/>
              </a:rPr>
              <a:t>D</a:t>
            </a:r>
            <a:r>
              <a:rPr lang="en-US" sz="2000" dirty="0" err="1" smtClean="0"/>
              <a:t>t</a:t>
            </a:r>
            <a:r>
              <a:rPr lang="en-US" sz="2000" dirty="0" smtClean="0"/>
              <a:t> as a function of t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087475"/>
              </p:ext>
            </p:extLst>
          </p:nvPr>
        </p:nvGraphicFramePr>
        <p:xfrm>
          <a:off x="4553662" y="905259"/>
          <a:ext cx="3505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8" name="Equation" r:id="rId12" imgW="3504960" imgH="672840" progId="Equation.DSMT4">
                  <p:embed/>
                </p:oleObj>
              </mc:Choice>
              <mc:Fallback>
                <p:oleObj name="Equation" r:id="rId12" imgW="3504960" imgH="672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3662" y="905259"/>
                        <a:ext cx="3505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6858000" y="1117599"/>
            <a:ext cx="304800" cy="30480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315200" y="1107349"/>
            <a:ext cx="304800" cy="30480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511235"/>
              </p:ext>
            </p:extLst>
          </p:nvPr>
        </p:nvGraphicFramePr>
        <p:xfrm>
          <a:off x="7158656" y="2044700"/>
          <a:ext cx="157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9" name="Equation" r:id="rId14" imgW="1574640" imgH="622080" progId="Equation.DSMT4">
                  <p:embed/>
                </p:oleObj>
              </mc:Choice>
              <mc:Fallback>
                <p:oleObj name="Equation" r:id="rId14" imgW="1574640" imgH="6220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8656" y="2044700"/>
                        <a:ext cx="1574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51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6" grpId="0"/>
      <p:bldP spid="27" grpId="0" animBg="1"/>
      <p:bldP spid="28" grpId="0"/>
      <p:bldP spid="29" grpId="0" build="p"/>
      <p:bldP spid="30" grpId="0" animBg="1"/>
      <p:bldP spid="33" grpId="0"/>
      <p:bldP spid="36" grpId="0"/>
      <p:bldP spid="38" grpId="0"/>
      <p:bldP spid="39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28601" y="4243136"/>
            <a:ext cx="4571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9250" indent="-349250">
              <a:spcAft>
                <a:spcPts val="600"/>
              </a:spcAft>
              <a:buFont typeface="+mj-lt"/>
              <a:buAutoNum type="arabicPeriod" startAt="3"/>
            </a:pPr>
            <a:r>
              <a:rPr lang="en-US" sz="2400" dirty="0" err="1" smtClean="0">
                <a:solidFill>
                  <a:srgbClr val="0000CC"/>
                </a:solidFill>
              </a:rPr>
              <a:t>dC</a:t>
            </a:r>
            <a:r>
              <a:rPr lang="en-US" sz="2400" baseline="-25000" dirty="0" err="1" smtClean="0">
                <a:solidFill>
                  <a:srgbClr val="0000CC"/>
                </a:solidFill>
              </a:rPr>
              <a:t>A</a:t>
            </a:r>
            <a:r>
              <a:rPr lang="en-US" sz="2400" dirty="0" smtClean="0">
                <a:solidFill>
                  <a:srgbClr val="0000CC"/>
                </a:solidFill>
              </a:rPr>
              <a:t>/</a:t>
            </a:r>
            <a:r>
              <a:rPr lang="en-US" sz="2400" dirty="0" err="1" smtClean="0">
                <a:solidFill>
                  <a:srgbClr val="0000CC"/>
                </a:solidFill>
              </a:rPr>
              <a:t>dt</a:t>
            </a:r>
            <a:r>
              <a:rPr lang="en-US" sz="2400" dirty="0" smtClean="0">
                <a:solidFill>
                  <a:srgbClr val="0000CC"/>
                </a:solidFill>
              </a:rPr>
              <a:t> is read using the value where the curve crosses a specified time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Method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28601" y="1143000"/>
            <a:ext cx="457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00CC"/>
                </a:solidFill>
              </a:rPr>
              <a:t>Plot </a:t>
            </a:r>
            <a:r>
              <a:rPr lang="en-US" sz="2400" dirty="0" smtClean="0">
                <a:solidFill>
                  <a:srgbClr val="0000CC"/>
                </a:solidFill>
                <a:latin typeface="Symbol" pitchFamily="18" charset="2"/>
              </a:rPr>
              <a:t>D</a:t>
            </a:r>
            <a:r>
              <a:rPr lang="en-US" sz="2400" dirty="0" smtClean="0">
                <a:solidFill>
                  <a:srgbClr val="0000CC"/>
                </a:solidFill>
              </a:rPr>
              <a:t>C</a:t>
            </a:r>
            <a:r>
              <a:rPr lang="en-US" sz="2400" baseline="-25000" dirty="0" smtClean="0">
                <a:solidFill>
                  <a:srgbClr val="0000CC"/>
                </a:solidFill>
              </a:rPr>
              <a:t>A</a:t>
            </a:r>
            <a:r>
              <a:rPr lang="en-US" sz="2400" dirty="0" smtClean="0">
                <a:solidFill>
                  <a:srgbClr val="0000CC"/>
                </a:solidFill>
              </a:rPr>
              <a:t>/</a:t>
            </a:r>
            <a:r>
              <a:rPr lang="en-US" sz="2400" dirty="0" smtClean="0">
                <a:solidFill>
                  <a:srgbClr val="0000CC"/>
                </a:solidFill>
                <a:latin typeface="Symbol" pitchFamily="18" charset="2"/>
              </a:rPr>
              <a:t>D</a:t>
            </a:r>
            <a:r>
              <a:rPr lang="en-US" sz="2400" dirty="0" smtClean="0">
                <a:solidFill>
                  <a:srgbClr val="0000CC"/>
                </a:solidFill>
              </a:rPr>
              <a:t>t vs 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28600" y="1589544"/>
            <a:ext cx="45719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9250" indent="-349250">
              <a:spcAft>
                <a:spcPts val="600"/>
              </a:spcAft>
              <a:buFont typeface="+mj-lt"/>
              <a:buAutoNum type="arabicPeriod" startAt="2"/>
            </a:pPr>
            <a:r>
              <a:rPr lang="en-US" sz="2400" dirty="0" smtClean="0">
                <a:solidFill>
                  <a:srgbClr val="0000CC"/>
                </a:solidFill>
              </a:rPr>
              <a:t>Draw rectangles on the graph.  Then draw a curve so that the area above the curve that is cut off of each rectangle approximately fills the unfilled area under the curve</a:t>
            </a:r>
          </a:p>
        </p:txBody>
      </p:sp>
      <p:grpSp>
        <p:nvGrpSpPr>
          <p:cNvPr id="9217" name="Group 9216"/>
          <p:cNvGrpSpPr/>
          <p:nvPr/>
        </p:nvGrpSpPr>
        <p:grpSpPr>
          <a:xfrm>
            <a:off x="4953000" y="914400"/>
            <a:ext cx="4038600" cy="3829110"/>
            <a:chOff x="4953000" y="914400"/>
            <a:chExt cx="4038600" cy="3829110"/>
          </a:xfrm>
        </p:grpSpPr>
        <p:grpSp>
          <p:nvGrpSpPr>
            <p:cNvPr id="29" name="Group 28"/>
            <p:cNvGrpSpPr/>
            <p:nvPr/>
          </p:nvGrpSpPr>
          <p:grpSpPr>
            <a:xfrm>
              <a:off x="4953000" y="914400"/>
              <a:ext cx="4038600" cy="3457259"/>
              <a:chOff x="4953000" y="914400"/>
              <a:chExt cx="4038600" cy="3457259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5919056" y="1295400"/>
                <a:ext cx="3072544" cy="3076259"/>
                <a:chOff x="5919056" y="1295400"/>
                <a:chExt cx="3072544" cy="3076259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>
                  <a:off x="5919056" y="1295400"/>
                  <a:ext cx="0" cy="307625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5919056" y="4371659"/>
                  <a:ext cx="307254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aphicFrame>
            <p:nvGraphicFramePr>
              <p:cNvPr id="28" name="Object 2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73087392"/>
                  </p:ext>
                </p:extLst>
              </p:nvPr>
            </p:nvGraphicFramePr>
            <p:xfrm>
              <a:off x="4953000" y="914400"/>
              <a:ext cx="787400" cy="673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1244" name="Equation" r:id="rId3" imgW="787320" imgH="672840" progId="Equation.DSMT4">
                      <p:embed/>
                    </p:oleObj>
                  </mc:Choice>
                  <mc:Fallback>
                    <p:oleObj name="Equation" r:id="rId3" imgW="787320" imgH="67284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4953000" y="914400"/>
                            <a:ext cx="787400" cy="6731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30" name="TextBox 29"/>
            <p:cNvSpPr txBox="1"/>
            <p:nvPr/>
          </p:nvSpPr>
          <p:spPr>
            <a:xfrm>
              <a:off x="5791200" y="434340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0</a:t>
              </a:r>
            </a:p>
          </p:txBody>
        </p:sp>
        <p:sp>
          <p:nvSpPr>
            <p:cNvPr id="9216" name="TextBox 9215"/>
            <p:cNvSpPr txBox="1"/>
            <p:nvPr/>
          </p:nvSpPr>
          <p:spPr>
            <a:xfrm>
              <a:off x="7039568" y="4343400"/>
              <a:ext cx="349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</a:t>
              </a:r>
              <a:r>
                <a:rPr lang="en-US" sz="2000" baseline="-25000" dirty="0" smtClean="0"/>
                <a:t>1</a:t>
              </a:r>
              <a:endParaRPr lang="en-US" sz="2000" dirty="0" smtClean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276864" y="4343400"/>
              <a:ext cx="349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</a:t>
              </a:r>
              <a:r>
                <a:rPr lang="en-US" sz="2000" baseline="-25000" dirty="0" smtClean="0"/>
                <a:t>2</a:t>
              </a:r>
              <a:endParaRPr lang="en-US" sz="2000" dirty="0" smtClean="0"/>
            </a:p>
          </p:txBody>
        </p:sp>
      </p:grpSp>
      <p:cxnSp>
        <p:nvCxnSpPr>
          <p:cNvPr id="9220" name="Elbow Connector 9219"/>
          <p:cNvCxnSpPr/>
          <p:nvPr/>
        </p:nvCxnSpPr>
        <p:spPr>
          <a:xfrm>
            <a:off x="5968144" y="2767264"/>
            <a:ext cx="2450592" cy="777560"/>
          </a:xfrm>
          <a:prstGeom prst="bentConnector3">
            <a:avLst>
              <a:gd name="adj1" fmla="val 4951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24" name="Straight Connector 9223"/>
          <p:cNvCxnSpPr/>
          <p:nvPr/>
        </p:nvCxnSpPr>
        <p:spPr>
          <a:xfrm>
            <a:off x="8415656" y="3544824"/>
            <a:ext cx="24064" cy="7985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7" name="Arc 9226"/>
          <p:cNvSpPr/>
          <p:nvPr/>
        </p:nvSpPr>
        <p:spPr>
          <a:xfrm rot="7794683">
            <a:off x="6157546" y="-1294319"/>
            <a:ext cx="3180488" cy="6040710"/>
          </a:xfrm>
          <a:prstGeom prst="arc">
            <a:avLst>
              <a:gd name="adj1" fmla="val 17927459"/>
              <a:gd name="adj2" fmla="val 229065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29" name="Straight Arrow Connector 9228"/>
          <p:cNvCxnSpPr/>
          <p:nvPr/>
        </p:nvCxnSpPr>
        <p:spPr>
          <a:xfrm flipH="1">
            <a:off x="5919056" y="3273372"/>
            <a:ext cx="1259304" cy="0"/>
          </a:xfrm>
          <a:prstGeom prst="straightConnector1">
            <a:avLst/>
          </a:prstGeom>
          <a:ln w="19050"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5918575" y="3908016"/>
            <a:ext cx="2533177" cy="0"/>
          </a:xfrm>
          <a:prstGeom prst="straightConnector1">
            <a:avLst/>
          </a:prstGeom>
          <a:ln w="19050"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206060" y="1656341"/>
            <a:ext cx="1362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 smtClean="0">
                <a:solidFill>
                  <a:srgbClr val="CC0099"/>
                </a:solidFill>
                <a:latin typeface="Symbol" pitchFamily="18" charset="2"/>
              </a:rPr>
              <a:t>(-D</a:t>
            </a:r>
            <a:r>
              <a:rPr lang="en-US" dirty="0" smtClean="0">
                <a:solidFill>
                  <a:srgbClr val="CC0099"/>
                </a:solidFill>
              </a:rPr>
              <a:t>C</a:t>
            </a:r>
            <a:r>
              <a:rPr lang="en-US" baseline="-25000" dirty="0" smtClean="0">
                <a:solidFill>
                  <a:srgbClr val="CC0099"/>
                </a:solidFill>
              </a:rPr>
              <a:t>A</a:t>
            </a:r>
            <a:r>
              <a:rPr lang="en-US" dirty="0" smtClean="0">
                <a:solidFill>
                  <a:srgbClr val="CC0099"/>
                </a:solidFill>
              </a:rPr>
              <a:t>/</a:t>
            </a:r>
            <a:r>
              <a:rPr lang="en-US" dirty="0" smtClean="0">
                <a:solidFill>
                  <a:srgbClr val="CC0099"/>
                </a:solidFill>
                <a:latin typeface="Symbol" pitchFamily="18" charset="2"/>
              </a:rPr>
              <a:t>D</a:t>
            </a:r>
            <a:r>
              <a:rPr lang="en-US" dirty="0" smtClean="0">
                <a:solidFill>
                  <a:srgbClr val="CC0099"/>
                </a:solidFill>
              </a:rPr>
              <a:t>t)</a:t>
            </a:r>
            <a:r>
              <a:rPr lang="en-US" baseline="-25000" dirty="0" smtClean="0">
                <a:solidFill>
                  <a:srgbClr val="CC0099"/>
                </a:solidFill>
              </a:rPr>
              <a:t>t=0</a:t>
            </a:r>
            <a:endParaRPr lang="en-US" dirty="0">
              <a:solidFill>
                <a:srgbClr val="CC0099"/>
              </a:solidFill>
              <a:latin typeface="Symbol" pitchFamily="18" charset="2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955632" y="2005442"/>
            <a:ext cx="374401" cy="725726"/>
          </a:xfrm>
          <a:prstGeom prst="straightConnector1">
            <a:avLst/>
          </a:prstGeom>
          <a:ln w="19050"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463886" y="2221646"/>
            <a:ext cx="1362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 smtClean="0">
                <a:solidFill>
                  <a:srgbClr val="CC0099"/>
                </a:solidFill>
                <a:latin typeface="Symbol" pitchFamily="18" charset="2"/>
              </a:rPr>
              <a:t>(-D</a:t>
            </a:r>
            <a:r>
              <a:rPr lang="en-US" dirty="0" smtClean="0">
                <a:solidFill>
                  <a:srgbClr val="CC0099"/>
                </a:solidFill>
              </a:rPr>
              <a:t>C</a:t>
            </a:r>
            <a:r>
              <a:rPr lang="en-US" baseline="-25000" dirty="0" smtClean="0">
                <a:solidFill>
                  <a:srgbClr val="CC0099"/>
                </a:solidFill>
              </a:rPr>
              <a:t>A</a:t>
            </a:r>
            <a:r>
              <a:rPr lang="en-US" dirty="0" smtClean="0">
                <a:solidFill>
                  <a:srgbClr val="CC0099"/>
                </a:solidFill>
              </a:rPr>
              <a:t>/</a:t>
            </a:r>
            <a:r>
              <a:rPr lang="en-US" dirty="0" smtClean="0">
                <a:solidFill>
                  <a:srgbClr val="CC0099"/>
                </a:solidFill>
                <a:latin typeface="Symbol" pitchFamily="18" charset="2"/>
              </a:rPr>
              <a:t>D</a:t>
            </a:r>
            <a:r>
              <a:rPr lang="en-US" dirty="0" smtClean="0">
                <a:solidFill>
                  <a:srgbClr val="CC0099"/>
                </a:solidFill>
              </a:rPr>
              <a:t>t)</a:t>
            </a:r>
            <a:r>
              <a:rPr lang="en-US" baseline="-25000" dirty="0" smtClean="0">
                <a:solidFill>
                  <a:srgbClr val="CC0099"/>
                </a:solidFill>
              </a:rPr>
              <a:t>t=1</a:t>
            </a:r>
            <a:endParaRPr lang="en-US" dirty="0">
              <a:solidFill>
                <a:srgbClr val="CC0099"/>
              </a:solidFill>
              <a:latin typeface="Symbol" pitchFamily="18" charset="2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7214456" y="2514600"/>
            <a:ext cx="354478" cy="994611"/>
          </a:xfrm>
          <a:prstGeom prst="straightConnector1">
            <a:avLst/>
          </a:prstGeom>
          <a:ln w="19050"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31" name="Group 9230"/>
          <p:cNvGrpSpPr/>
          <p:nvPr/>
        </p:nvGrpSpPr>
        <p:grpSpPr>
          <a:xfrm>
            <a:off x="5895306" y="2730688"/>
            <a:ext cx="2577456" cy="1640971"/>
            <a:chOff x="5895306" y="2730688"/>
            <a:chExt cx="2577456" cy="1640971"/>
          </a:xfrm>
        </p:grpSpPr>
        <p:sp>
          <p:nvSpPr>
            <p:cNvPr id="9" name="Oval 8"/>
            <p:cNvSpPr/>
            <p:nvPr/>
          </p:nvSpPr>
          <p:spPr>
            <a:xfrm>
              <a:off x="5895306" y="2730688"/>
              <a:ext cx="73152" cy="73152"/>
            </a:xfrm>
            <a:prstGeom prst="ellipse">
              <a:avLst/>
            </a:prstGeom>
            <a:solidFill>
              <a:srgbClr val="CC0099"/>
            </a:solidFill>
            <a:ln>
              <a:solidFill>
                <a:srgbClr val="CC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141784" y="3508248"/>
              <a:ext cx="73152" cy="73152"/>
            </a:xfrm>
            <a:prstGeom prst="ellipse">
              <a:avLst/>
            </a:prstGeom>
            <a:solidFill>
              <a:srgbClr val="CC0099"/>
            </a:solidFill>
            <a:ln>
              <a:solidFill>
                <a:srgbClr val="CC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8399610" y="4298507"/>
              <a:ext cx="73152" cy="73152"/>
            </a:xfrm>
            <a:prstGeom prst="ellipse">
              <a:avLst/>
            </a:prstGeom>
            <a:solidFill>
              <a:srgbClr val="CC0099"/>
            </a:solidFill>
            <a:ln>
              <a:solidFill>
                <a:srgbClr val="CC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7843368" y="2964200"/>
            <a:ext cx="1362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 smtClean="0">
                <a:solidFill>
                  <a:srgbClr val="CC0099"/>
                </a:solidFill>
                <a:latin typeface="Symbol" pitchFamily="18" charset="2"/>
              </a:rPr>
              <a:t>(-D</a:t>
            </a:r>
            <a:r>
              <a:rPr lang="en-US" dirty="0" smtClean="0">
                <a:solidFill>
                  <a:srgbClr val="CC0099"/>
                </a:solidFill>
              </a:rPr>
              <a:t>C</a:t>
            </a:r>
            <a:r>
              <a:rPr lang="en-US" baseline="-25000" dirty="0" smtClean="0">
                <a:solidFill>
                  <a:srgbClr val="CC0099"/>
                </a:solidFill>
              </a:rPr>
              <a:t>A</a:t>
            </a:r>
            <a:r>
              <a:rPr lang="en-US" dirty="0" smtClean="0">
                <a:solidFill>
                  <a:srgbClr val="CC0099"/>
                </a:solidFill>
              </a:rPr>
              <a:t>/</a:t>
            </a:r>
            <a:r>
              <a:rPr lang="en-US" dirty="0" smtClean="0">
                <a:solidFill>
                  <a:srgbClr val="CC0099"/>
                </a:solidFill>
                <a:latin typeface="Symbol" pitchFamily="18" charset="2"/>
              </a:rPr>
              <a:t>D</a:t>
            </a:r>
            <a:r>
              <a:rPr lang="en-US" dirty="0" smtClean="0">
                <a:solidFill>
                  <a:srgbClr val="CC0099"/>
                </a:solidFill>
              </a:rPr>
              <a:t>t)</a:t>
            </a:r>
            <a:r>
              <a:rPr lang="en-US" baseline="-25000" dirty="0" smtClean="0">
                <a:solidFill>
                  <a:srgbClr val="CC0099"/>
                </a:solidFill>
              </a:rPr>
              <a:t>t=2</a:t>
            </a:r>
            <a:endParaRPr lang="en-US" dirty="0">
              <a:solidFill>
                <a:srgbClr val="CC0099"/>
              </a:solidFill>
              <a:latin typeface="Symbol" pitchFamily="18" charset="2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8472282" y="3297436"/>
            <a:ext cx="177239" cy="1002034"/>
          </a:xfrm>
          <a:prstGeom prst="straightConnector1">
            <a:avLst/>
          </a:prstGeom>
          <a:ln w="19050"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32" name="Object 92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862702"/>
              </p:ext>
            </p:extLst>
          </p:nvPr>
        </p:nvGraphicFramePr>
        <p:xfrm>
          <a:off x="5057272" y="1708150"/>
          <a:ext cx="862013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45" name="Equation" r:id="rId5" imgW="1079280" imgH="888840" progId="Equation.DSMT4">
                  <p:embed/>
                </p:oleObj>
              </mc:Choice>
              <mc:Fallback>
                <p:oleObj name="Equation" r:id="rId5" imgW="107928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57272" y="1708150"/>
                        <a:ext cx="862013" cy="70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92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32200"/>
              </p:ext>
            </p:extLst>
          </p:nvPr>
        </p:nvGraphicFramePr>
        <p:xfrm>
          <a:off x="5071560" y="2946400"/>
          <a:ext cx="833437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46" name="Equation" r:id="rId7" imgW="1041120" imgH="888840" progId="Equation.DSMT4">
                  <p:embed/>
                </p:oleObj>
              </mc:Choice>
              <mc:Fallback>
                <p:oleObj name="Equation" r:id="rId7" imgW="1041120" imgH="888840" progId="Equation.DSMT4">
                  <p:embed/>
                  <p:pic>
                    <p:nvPicPr>
                      <p:cNvPr id="0" name="Object 9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1560" y="2946400"/>
                        <a:ext cx="833437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92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767868"/>
              </p:ext>
            </p:extLst>
          </p:nvPr>
        </p:nvGraphicFramePr>
        <p:xfrm>
          <a:off x="5071560" y="3632200"/>
          <a:ext cx="8636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47" name="Equation" r:id="rId9" imgW="1079280" imgH="888840" progId="Equation.DSMT4">
                  <p:embed/>
                </p:oleObj>
              </mc:Choice>
              <mc:Fallback>
                <p:oleObj name="Equation" r:id="rId9" imgW="1079280" imgH="888840" progId="Equation.DSMT4">
                  <p:embed/>
                  <p:pic>
                    <p:nvPicPr>
                      <p:cNvPr id="0" name="Object 9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1560" y="3632200"/>
                        <a:ext cx="8636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236" name="Straight Connector 9235"/>
          <p:cNvCxnSpPr/>
          <p:nvPr/>
        </p:nvCxnSpPr>
        <p:spPr>
          <a:xfrm>
            <a:off x="5827296" y="2123544"/>
            <a:ext cx="914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827296" y="3273372"/>
            <a:ext cx="914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827296" y="3908016"/>
            <a:ext cx="914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/>
      <p:bldP spid="31" grpId="0"/>
      <p:bldP spid="32" grpId="0" build="p"/>
      <p:bldP spid="9227" grpId="0" animBg="1"/>
      <p:bldP spid="2" grpId="0"/>
      <p:bldP spid="12" grpId="0"/>
      <p:bldP spid="20" grpId="0"/>
    </p:bldLst>
  </p:timing>
</p:sld>
</file>

<file path=ppt/theme/theme1.xml><?xml version="1.0" encoding="utf-8"?>
<a:theme xmlns:a="http://schemas.openxmlformats.org/drawingml/2006/main" name="ChBE 42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template</Template>
  <TotalTime>1685</TotalTime>
  <Words>1818</Words>
  <Application>Microsoft Office PowerPoint</Application>
  <PresentationFormat>On-screen Show (4:3)</PresentationFormat>
  <Paragraphs>477</Paragraphs>
  <Slides>32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Calibri</vt:lpstr>
      <vt:lpstr>Helvetica</vt:lpstr>
      <vt:lpstr>Symbol</vt:lpstr>
      <vt:lpstr>Wingdings</vt:lpstr>
      <vt:lpstr>ChBE 424</vt:lpstr>
      <vt:lpstr>Equation</vt:lpstr>
      <vt:lpstr>Document</vt:lpstr>
      <vt:lpstr>Review: Pressure Drop in PBRs</vt:lpstr>
      <vt:lpstr>Review: Pressure Drop in PBRs</vt:lpstr>
      <vt:lpstr>L8: Analysis of Rate Data</vt:lpstr>
      <vt:lpstr>Review of Rate Laws</vt:lpstr>
      <vt:lpstr>Collection &amp; Analysis of Rate Data</vt:lpstr>
      <vt:lpstr>Method of Excess</vt:lpstr>
      <vt:lpstr>Analysis Methods</vt:lpstr>
      <vt:lpstr>Differential Method</vt:lpstr>
      <vt:lpstr>Graphical Method</vt:lpstr>
      <vt:lpstr>Graphical Method Example</vt:lpstr>
      <vt:lpstr>Graphical Method Example</vt:lpstr>
      <vt:lpstr>Graphical Method Example</vt:lpstr>
      <vt:lpstr>Graphical Method Example</vt:lpstr>
      <vt:lpstr>Graphical Method Example</vt:lpstr>
      <vt:lpstr>Graphical Method Example</vt:lpstr>
      <vt:lpstr>Graphical Method Example</vt:lpstr>
      <vt:lpstr>Graphical Method Example</vt:lpstr>
      <vt:lpstr>Analysing methods</vt:lpstr>
      <vt:lpstr>Integral Method</vt:lpstr>
      <vt:lpstr>PowerPoint Presentation</vt:lpstr>
      <vt:lpstr>Analysis Methods</vt:lpstr>
      <vt:lpstr>Method of Half-lives</vt:lpstr>
      <vt:lpstr>Method of Half-lives</vt:lpstr>
      <vt:lpstr>PowerPoint Presentation</vt:lpstr>
      <vt:lpstr>Analysis Methods</vt:lpstr>
      <vt:lpstr>Method of Initial Rates</vt:lpstr>
      <vt:lpstr>Example: Initial Rate Method</vt:lpstr>
      <vt:lpstr>PowerPoint Presentation</vt:lpstr>
      <vt:lpstr>Analysis Methods</vt:lpstr>
      <vt:lpstr>Differential Reactors</vt:lpstr>
      <vt:lpstr>Differential Catalyst Bed</vt:lpstr>
      <vt:lpstr>More Complex Kinetics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L8: Analysis of Rate Data</dc:title>
  <dc:creator>mlkraft2</dc:creator>
  <cp:lastModifiedBy>Mary</cp:lastModifiedBy>
  <cp:revision>219</cp:revision>
  <cp:lastPrinted>2014-08-29T18:59:53Z</cp:lastPrinted>
  <dcterms:created xsi:type="dcterms:W3CDTF">2009-02-18T00:38:27Z</dcterms:created>
  <dcterms:modified xsi:type="dcterms:W3CDTF">2015-08-23T20:49:59Z</dcterms:modified>
</cp:coreProperties>
</file>